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Agrandir Narrow" panose="020B0604020202020204" charset="0"/>
      <p:regular r:id="rId23"/>
    </p:embeddedFont>
    <p:embeddedFont>
      <p:font typeface="Agrandir Narrow Bold" panose="020B0604020202020204" charset="0"/>
      <p:regular r:id="rId24"/>
    </p:embeddedFont>
    <p:embeddedFont>
      <p:font typeface="Calibri" panose="020F0502020204030204" pitchFamily="34" charset="0"/>
      <p:regular r:id="rId25"/>
      <p:bold r:id="rId26"/>
      <p:italic r:id="rId27"/>
      <p:boldItalic r:id="rId28"/>
    </p:embeddedFont>
    <p:embeddedFont>
      <p:font typeface="Public Sans" panose="020B0604020202020204" charset="0"/>
      <p:regular r:id="rId29"/>
      <p:bold r:id="rId30"/>
    </p:embeddedFont>
    <p:embeddedFont>
      <p:font typeface="Public Sans Bold" panose="020B0604020202020204" charset="0"/>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7296" autoAdjust="0"/>
  </p:normalViewPr>
  <p:slideViewPr>
    <p:cSldViewPr>
      <p:cViewPr varScale="1">
        <p:scale>
          <a:sx n="32" d="100"/>
          <a:sy n="32" d="100"/>
        </p:scale>
        <p:origin x="1471" y="21"/>
      </p:cViewPr>
      <p:guideLst>
        <p:guide orient="horz" pos="2160"/>
        <p:guide pos="2880"/>
      </p:guideLst>
    </p:cSldViewPr>
  </p:slideViewPr>
  <p:outlineViewPr>
    <p:cViewPr>
      <p:scale>
        <a:sx n="33" d="100"/>
        <a:sy n="33" d="100"/>
      </p:scale>
      <p:origin x="0" y="0"/>
    </p:cViewPr>
  </p:outlin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51ACDF-B519-4BC8-8FC5-985D31EDB322}" type="datetimeFigureOut">
              <a:rPr lang="en-US" smtClean="0"/>
              <a:t>8/13/2023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56ADEA-0BB0-4386-A679-EF955542B729}" type="slidenum">
              <a:rPr lang="en-US" smtClean="0"/>
              <a:t>‹#›</a:t>
            </a:fld>
            <a:endParaRPr lang="en-US"/>
          </a:p>
        </p:txBody>
      </p:sp>
    </p:spTree>
    <p:extLst>
      <p:ext uri="{BB962C8B-B14F-4D97-AF65-F5344CB8AC3E}">
        <p14:creationId xmlns:p14="http://schemas.microsoft.com/office/powerpoint/2010/main" val="3139573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البيئة التكيفية للنباتات هي نظام يساعد الناس على زراعة النباتات في الداخل من خلال مراقبة ظروف النمو والتحكم فيها</a:t>
            </a:r>
          </a:p>
          <a:p>
            <a:pPr algn="r" rtl="1"/>
            <a:endParaRPr lang="ar-SA" dirty="0"/>
          </a:p>
          <a:p>
            <a:pPr marL="171450" indent="-171450" algn="r" rtl="1">
              <a:buFont typeface="Arial" panose="020B0604020202020204" pitchFamily="34" charset="0"/>
              <a:buChar char="•"/>
            </a:pPr>
            <a:r>
              <a:rPr lang="ar-SA" dirty="0"/>
              <a:t>يهدف إلى حل المشكلات الشائعة مثل الحفاظ على الظروف المثلى ، وتحديد مشكلات المصنع ، واستخدام الموارد بكفاءة</a:t>
            </a:r>
          </a:p>
          <a:p>
            <a:pPr marL="171450" indent="-171450" algn="r" rtl="1">
              <a:buFont typeface="Arial" panose="020B0604020202020204" pitchFamily="34" charset="0"/>
              <a:buChar char="•"/>
            </a:pPr>
            <a:endParaRPr lang="ar-SA" dirty="0"/>
          </a:p>
          <a:p>
            <a:pPr marL="171450" indent="-171450" algn="r" rtl="1">
              <a:buFont typeface="Arial" panose="020B0604020202020204" pitchFamily="34" charset="0"/>
              <a:buChar char="•"/>
            </a:pPr>
            <a:r>
              <a:rPr lang="ar-SA" dirty="0"/>
              <a:t>يهدف المشروع إلى تحسين نمو النبات وصحته ، واكتشاف المشكلات مبكرًا ، واستخدام المساحة جيدًا ، وسهولة الاستخدام.</a:t>
            </a:r>
          </a:p>
          <a:p>
            <a:pPr marL="171450" indent="-171450" algn="r" rtl="1">
              <a:buFont typeface="Arial" panose="020B0604020202020204" pitchFamily="34" charset="0"/>
              <a:buChar char="•"/>
            </a:pPr>
            <a:endParaRPr lang="ar-SA" dirty="0"/>
          </a:p>
          <a:p>
            <a:pPr marL="0" indent="0" algn="r" rtl="1">
              <a:buFont typeface="Arial" panose="020B0604020202020204" pitchFamily="34" charset="0"/>
              <a:buNone/>
            </a:pPr>
            <a:r>
              <a:rPr lang="ar-SA" dirty="0"/>
              <a:t>للمشروع عدة أهداف رئيسية:</a:t>
            </a:r>
          </a:p>
          <a:p>
            <a:pPr marL="0" indent="0" algn="r" rtl="1">
              <a:buFont typeface="Arial" panose="020B0604020202020204" pitchFamily="34" charset="0"/>
              <a:buNone/>
            </a:pPr>
            <a:endParaRPr lang="ar-SA" dirty="0"/>
          </a:p>
          <a:p>
            <a:pPr marL="171450" indent="-171450" algn="r" rtl="1">
              <a:buFont typeface="Arial" panose="020B0604020202020204" pitchFamily="34" charset="0"/>
              <a:buChar char="•"/>
            </a:pPr>
            <a:r>
              <a:rPr lang="ar-SA" dirty="0"/>
              <a:t>خلق بيئة نمو فعالة ومستهدفة</a:t>
            </a:r>
          </a:p>
          <a:p>
            <a:pPr marL="0" indent="0" algn="r" rtl="1">
              <a:buFont typeface="Arial" panose="020B0604020202020204" pitchFamily="34" charset="0"/>
              <a:buNone/>
            </a:pPr>
            <a:endParaRPr lang="ar-SA" dirty="0"/>
          </a:p>
          <a:p>
            <a:pPr marL="171450" indent="-171450" algn="r" rtl="1">
              <a:buFont typeface="Arial" panose="020B0604020202020204" pitchFamily="34" charset="0"/>
              <a:buChar char="•"/>
            </a:pPr>
            <a:r>
              <a:rPr lang="ar-SA" dirty="0"/>
              <a:t>تقليل استخدام الموارد وتحسين نمو النبات وصحته</a:t>
            </a:r>
          </a:p>
          <a:p>
            <a:pPr marL="171450" indent="-171450" algn="r" rtl="1">
              <a:buFont typeface="Arial" panose="020B0604020202020204" pitchFamily="34" charset="0"/>
              <a:buChar char="•"/>
            </a:pPr>
            <a:endParaRPr lang="ar-SA" dirty="0"/>
          </a:p>
          <a:p>
            <a:pPr marL="171450" indent="-171450" algn="r" rtl="1">
              <a:buFont typeface="Arial" panose="020B0604020202020204" pitchFamily="34" charset="0"/>
              <a:buChar char="•"/>
            </a:pPr>
            <a:r>
              <a:rPr lang="ar-SA" dirty="0"/>
              <a:t>تمكين الكشف المبكر عن مشاكل صحة النبات</a:t>
            </a:r>
          </a:p>
          <a:p>
            <a:pPr marL="0" indent="0" algn="r" rtl="1">
              <a:buFont typeface="Arial" panose="020B0604020202020204" pitchFamily="34" charset="0"/>
              <a:buNone/>
            </a:pPr>
            <a:endParaRPr lang="ar-SA" dirty="0"/>
          </a:p>
          <a:p>
            <a:pPr marL="171450" indent="-171450" algn="r" rtl="1">
              <a:buFont typeface="Arial" panose="020B0604020202020204" pitchFamily="34" charset="0"/>
              <a:buChar char="•"/>
            </a:pPr>
            <a:r>
              <a:rPr lang="ar-SA" dirty="0"/>
              <a:t>الاستفادة المثلى من المساحة ، وتوفير نظام مراقبة وتحكم سهل الاستخدام</a:t>
            </a:r>
          </a:p>
        </p:txBody>
      </p:sp>
      <p:sp>
        <p:nvSpPr>
          <p:cNvPr id="4" name="Slide Number Placeholder 3"/>
          <p:cNvSpPr>
            <a:spLocks noGrp="1"/>
          </p:cNvSpPr>
          <p:nvPr>
            <p:ph type="sldNum" sz="quarter" idx="5"/>
          </p:nvPr>
        </p:nvSpPr>
        <p:spPr/>
        <p:txBody>
          <a:bodyPr/>
          <a:lstStyle/>
          <a:p>
            <a:fld id="{9956ADEA-0BB0-4386-A679-EF955542B729}" type="slidenum">
              <a:rPr lang="en-US" smtClean="0"/>
              <a:t>3</a:t>
            </a:fld>
            <a:endParaRPr lang="en-US"/>
          </a:p>
        </p:txBody>
      </p:sp>
    </p:spTree>
    <p:extLst>
      <p:ext uri="{BB962C8B-B14F-4D97-AF65-F5344CB8AC3E}">
        <p14:creationId xmlns:p14="http://schemas.microsoft.com/office/powerpoint/2010/main" val="38847667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تم تصميم النظام لتحديد ملف تعريف لكل نبات ، مما يمكّنه من ضبط عوامل النمو مثل الإضاءة ودرجة الحرارة والرطوبة وإمدادات المياه وفقًا للمتطلبات المحددة لكل نبات</a:t>
            </a:r>
          </a:p>
          <a:p>
            <a:pPr algn="r" rtl="1"/>
            <a:endParaRPr lang="ar-SA" dirty="0"/>
          </a:p>
          <a:p>
            <a:pPr algn="r" rtl="1"/>
            <a:r>
              <a:rPr lang="ar-SA" dirty="0"/>
              <a:t>من خلال استخدام أجهزة الاستشعار المتقدمة وخوارزميات التحكم ، يمكن للنظام تحسين ظروف النمو لكل نبات ، مما يؤدي إلى تحسين نمو النبات وصحته</a:t>
            </a:r>
          </a:p>
          <a:p>
            <a:pPr algn="r" rtl="1"/>
            <a:endParaRPr lang="ar-SA" dirty="0"/>
          </a:p>
          <a:p>
            <a:pPr algn="r" rtl="1"/>
            <a:r>
              <a:rPr lang="ar-SA" dirty="0"/>
              <a:t>يضمن هذا المستوى من الدقة والتحكم الفردي أن يتلقى كل نبات الرعاية التي يحتاجها للنمو ، حتى في البيئات الداخلية حيث يصعب الحفاظ على ظروف النمو.</a:t>
            </a:r>
          </a:p>
          <a:p>
            <a:pPr algn="r" rtl="1"/>
            <a:endParaRPr lang="ar-SA" dirty="0"/>
          </a:p>
          <a:p>
            <a:pPr marL="0" marR="0" lvl="0" indent="0" algn="r" defTabSz="914400" rtl="1" eaLnBrk="1" fontAlgn="auto" latinLnBrk="0" hangingPunct="1">
              <a:lnSpc>
                <a:spcPct val="100000"/>
              </a:lnSpc>
              <a:spcBef>
                <a:spcPts val="0"/>
              </a:spcBef>
              <a:spcAft>
                <a:spcPts val="0"/>
              </a:spcAft>
              <a:buClrTx/>
              <a:buSzTx/>
              <a:buFontTx/>
              <a:buNone/>
              <a:tabLst/>
              <a:defRPr/>
            </a:pPr>
            <a:r>
              <a:rPr lang="ar-SA" dirty="0"/>
              <a:t>فارس</a:t>
            </a:r>
          </a:p>
          <a:p>
            <a:pPr algn="r" rtl="1"/>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12</a:t>
            </a:fld>
            <a:endParaRPr lang="en-US"/>
          </a:p>
        </p:txBody>
      </p:sp>
    </p:spTree>
    <p:extLst>
      <p:ext uri="{BB962C8B-B14F-4D97-AF65-F5344CB8AC3E}">
        <p14:creationId xmlns:p14="http://schemas.microsoft.com/office/powerpoint/2010/main" val="2708995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ar-SA" dirty="0"/>
              <a:t>اغوى واحد اسامه</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13</a:t>
            </a:fld>
            <a:endParaRPr lang="en-US"/>
          </a:p>
        </p:txBody>
      </p:sp>
    </p:spTree>
    <p:extLst>
      <p:ext uri="{BB962C8B-B14F-4D97-AF65-F5344CB8AC3E}">
        <p14:creationId xmlns:p14="http://schemas.microsoft.com/office/powerpoint/2010/main" val="1868105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SA" dirty="0"/>
              <a:t>يستخدم المشروع نظام مراقبة وتحكم متطور يشتمل على مجموعة من أجهزة الاستشعار والمكونات:</a:t>
            </a:r>
          </a:p>
          <a:p>
            <a:pPr algn="r"/>
            <a:endParaRPr lang="ar-SA" dirty="0"/>
          </a:p>
          <a:p>
            <a:pPr algn="r"/>
            <a:r>
              <a:rPr lang="ar-SA" dirty="0"/>
              <a:t>مهند</a:t>
            </a:r>
          </a:p>
        </p:txBody>
      </p:sp>
      <p:sp>
        <p:nvSpPr>
          <p:cNvPr id="4" name="Slide Number Placeholder 3"/>
          <p:cNvSpPr>
            <a:spLocks noGrp="1"/>
          </p:cNvSpPr>
          <p:nvPr>
            <p:ph type="sldNum" sz="quarter" idx="5"/>
          </p:nvPr>
        </p:nvSpPr>
        <p:spPr/>
        <p:txBody>
          <a:bodyPr/>
          <a:lstStyle/>
          <a:p>
            <a:fld id="{9956ADEA-0BB0-4386-A679-EF955542B729}" type="slidenum">
              <a:rPr lang="en-US" smtClean="0"/>
              <a:t>14</a:t>
            </a:fld>
            <a:endParaRPr lang="en-US"/>
          </a:p>
        </p:txBody>
      </p:sp>
    </p:spTree>
    <p:extLst>
      <p:ext uri="{BB962C8B-B14F-4D97-AF65-F5344CB8AC3E}">
        <p14:creationId xmlns:p14="http://schemas.microsoft.com/office/powerpoint/2010/main" val="57825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استخدمنا في هذا المشروع وحده تحكم </a:t>
            </a:r>
            <a:r>
              <a:rPr lang="en-US" dirty="0"/>
              <a:t>ESP32 </a:t>
            </a:r>
            <a:r>
              <a:rPr lang="ar-SA" dirty="0"/>
              <a:t>وهي العقل المدبر لهذا المشروع، وحدة التحكم هذي لديها معالج ثنائي النواة هذا المعالج يسرع من عمليه ادخال الاوامر والحسابات الرياضيه وايضا يتم التحكم فيه عن طريق الواي فاي او البلوتوث</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15</a:t>
            </a:fld>
            <a:endParaRPr lang="en-US"/>
          </a:p>
        </p:txBody>
      </p:sp>
    </p:spTree>
    <p:extLst>
      <p:ext uri="{BB962C8B-B14F-4D97-AF65-F5344CB8AC3E}">
        <p14:creationId xmlns:p14="http://schemas.microsoft.com/office/powerpoint/2010/main" val="3118755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يقيس التغير في مستويات الضوء من اجل التحديد نسبه الاضاءه المناسبه للنبات</a:t>
            </a:r>
            <a:endParaRPr lang="en-US" dirty="0"/>
          </a:p>
          <a:p>
            <a:pPr algn="r" rtl="1"/>
            <a:endParaRPr lang="en-US" dirty="0"/>
          </a:p>
          <a:p>
            <a:pPr algn="r" rtl="1"/>
            <a:r>
              <a:rPr lang="ar-SA" dirty="0"/>
              <a:t>يقيس التغير في درجات الحراره ونسبه الرطوبه من اجل تحديد درجه حراره ونسبه الرطوبه الانسب للنبته</a:t>
            </a:r>
            <a:endParaRPr lang="en-US" dirty="0"/>
          </a:p>
          <a:p>
            <a:pPr algn="r" rtl="1"/>
            <a:endParaRPr lang="en-US" dirty="0"/>
          </a:p>
          <a:p>
            <a:pPr algn="r" rtl="1"/>
            <a:r>
              <a:rPr lang="ar-SA" dirty="0"/>
              <a:t>يقيس نسبه الماء في خزان الماء ومن خلاله حددنا اقل نسبه مياه لارسال اشعار بنفاذ المياه من الخزان</a:t>
            </a:r>
            <a:endParaRPr lang="en-US" dirty="0"/>
          </a:p>
          <a:p>
            <a:pPr algn="r" rtl="1"/>
            <a:endParaRPr lang="en-US" dirty="0"/>
          </a:p>
          <a:p>
            <a:pPr algn="r" rtl="1"/>
            <a:r>
              <a:rPr lang="ar-SA" dirty="0"/>
              <a:t>يقيس نسبه الرطوبه داخل التربه في المساحه الاجماليه لها من خلالها حددنا اقل نسبه مياه يتم تشغيل مضخه المياه لتعبئه التربه وفي حين وصلت نسبه الرطوبه داخل التربه الى نسبه محدده يتم ايقاف تشغيل مضخه المياه</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16</a:t>
            </a:fld>
            <a:endParaRPr lang="en-US"/>
          </a:p>
        </p:txBody>
      </p:sp>
    </p:spTree>
    <p:extLst>
      <p:ext uri="{BB962C8B-B14F-4D97-AF65-F5344CB8AC3E}">
        <p14:creationId xmlns:p14="http://schemas.microsoft.com/office/powerpoint/2010/main" val="689760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مضخة المياه تستخدم لسحب المياه من الخزان لري التربة</a:t>
            </a:r>
          </a:p>
          <a:p>
            <a:pPr algn="r" rtl="1"/>
            <a:endParaRPr lang="ar-SA" dirty="0"/>
          </a:p>
          <a:p>
            <a:pPr algn="r" rtl="1"/>
            <a:r>
              <a:rPr lang="ar-SA" dirty="0"/>
              <a:t>المرواح تستخدم لعمل تيار هوائي للمساعدة في تخفيض درجات الحرارة بحد اعلى 3 درجات مؤية</a:t>
            </a:r>
          </a:p>
          <a:p>
            <a:pPr algn="r" rtl="1"/>
            <a:endParaRPr lang="ar-SA" dirty="0"/>
          </a:p>
          <a:p>
            <a:pPr algn="r" rtl="1"/>
            <a:r>
              <a:rPr lang="ar-SA" dirty="0"/>
              <a:t>لوحة ترطيب : تُستخدم لوحة ترطيب لرفع نسبة الرطوبة للنباتات</a:t>
            </a:r>
          </a:p>
          <a:p>
            <a:pPr algn="r" rtl="1"/>
            <a:endParaRPr lang="ar-SA" dirty="0"/>
          </a:p>
          <a:p>
            <a:pPr algn="r" rtl="1"/>
            <a:r>
              <a:rPr lang="ar-SA"/>
              <a:t>مصدر اضاءة يستخدم لتوفير مصدر اضاءة مناسب للناباتات</a:t>
            </a:r>
            <a:endParaRPr lang="ar-SA" dirty="0"/>
          </a:p>
          <a:p>
            <a:pPr algn="r" rtl="1"/>
            <a:endParaRPr lang="ar-SA" dirty="0"/>
          </a:p>
          <a:p>
            <a:pPr algn="r" rtl="1"/>
            <a:r>
              <a:rPr lang="ar-SA" dirty="0"/>
              <a:t>نواف</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17</a:t>
            </a:fld>
            <a:endParaRPr lang="en-US"/>
          </a:p>
        </p:txBody>
      </p:sp>
    </p:spTree>
    <p:extLst>
      <p:ext uri="{BB962C8B-B14F-4D97-AF65-F5344CB8AC3E}">
        <p14:creationId xmlns:p14="http://schemas.microsoft.com/office/powerpoint/2010/main" val="10337265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أهم النتائج التي تحققت من بناء مشروع البيئة التكيفية للنباتات:</a:t>
            </a:r>
          </a:p>
          <a:p>
            <a:pPr algn="r" rtl="1"/>
            <a:endParaRPr lang="ar-SA" dirty="0"/>
          </a:p>
          <a:p>
            <a:pPr algn="r" rtl="1"/>
            <a:r>
              <a:rPr lang="ar-SA" dirty="0"/>
              <a:t>مشروعنا لديه القدرة على جعل البستنة الداخلية أكثر استدامة ، ويمكن الوصول إليها ، وفعالة</a:t>
            </a:r>
          </a:p>
          <a:p>
            <a:pPr algn="r" rtl="1"/>
            <a:endParaRPr lang="ar-SA" dirty="0"/>
          </a:p>
          <a:p>
            <a:pPr algn="r" rtl="1"/>
            <a:r>
              <a:rPr lang="ar-SA" dirty="0"/>
              <a:t>خلق بيئة نمو مثالية للنباتات الداخلية باستخدام أجهزة استشعار وأنظمة تحكم متقدمة</a:t>
            </a:r>
          </a:p>
          <a:p>
            <a:pPr algn="r" rtl="1"/>
            <a:endParaRPr lang="ar-SA" dirty="0"/>
          </a:p>
          <a:p>
            <a:pPr algn="r" rtl="1"/>
            <a:r>
              <a:rPr lang="ar-SA" dirty="0"/>
              <a:t>الحد من استخدام الموارد من خلال التحكم الدقيق في ظروف النمو</a:t>
            </a:r>
          </a:p>
          <a:p>
            <a:pPr algn="r" rtl="1"/>
            <a:endParaRPr lang="ar-SA" dirty="0"/>
          </a:p>
          <a:p>
            <a:pPr algn="r" rtl="1"/>
            <a:r>
              <a:rPr lang="ar-SA" dirty="0"/>
              <a:t>تحسين نمو النبات وصحته ، مع إمكانية زيادة جودة وإنتاج المحاصيل</a:t>
            </a:r>
          </a:p>
          <a:p>
            <a:pPr algn="r" rtl="1"/>
            <a:endParaRPr lang="ar-SA" dirty="0"/>
          </a:p>
          <a:p>
            <a:pPr algn="r" rtl="1"/>
            <a:r>
              <a:rPr lang="ar-SA" dirty="0"/>
              <a:t>الكشف المبكر عن مشاكل صحة النبات من خلال استخدام أجهزة الاستشعار والتنبيهات</a:t>
            </a:r>
          </a:p>
          <a:p>
            <a:pPr algn="r" rtl="1"/>
            <a:endParaRPr lang="ar-SA" dirty="0"/>
          </a:p>
          <a:p>
            <a:pPr algn="r" rtl="1"/>
            <a:r>
              <a:rPr lang="ar-SA" dirty="0"/>
              <a:t>تعظيم الاستفادة من المساحة في البستنة الداخلية</a:t>
            </a:r>
          </a:p>
          <a:p>
            <a:pPr algn="r" rtl="1"/>
            <a:endParaRPr lang="ar-SA" dirty="0"/>
          </a:p>
          <a:p>
            <a:pPr algn="r" rtl="1"/>
            <a:r>
              <a:rPr lang="ar-SA" dirty="0"/>
              <a:t>نظام مراقبة وتحكم سهل الاستخدام ومريح من خلال الوصول عن بعد باستخدام هاتف ذكي</a:t>
            </a:r>
          </a:p>
          <a:p>
            <a:pPr algn="r" rtl="1"/>
            <a:endParaRPr lang="ar-SA" dirty="0"/>
          </a:p>
          <a:p>
            <a:pPr algn="r" rtl="1"/>
            <a:r>
              <a:rPr lang="ar-SA" dirty="0"/>
              <a:t>إمكانية جعل البستنة الداخلية أكثر سهولة واستدامة ، مع استخدام التكنولوجيا المتقدمة لإنشاء عملية زراعة أكثر كفاءة وآلية</a:t>
            </a:r>
          </a:p>
          <a:p>
            <a:pPr algn="r" rtl="1"/>
            <a:endParaRPr lang="ar-SA" dirty="0"/>
          </a:p>
          <a:p>
            <a:pPr algn="r" rtl="1"/>
            <a:r>
              <a:rPr lang="ar-SA" dirty="0"/>
              <a:t>نواف</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18</a:t>
            </a:fld>
            <a:endParaRPr lang="en-US"/>
          </a:p>
        </p:txBody>
      </p:sp>
    </p:spTree>
    <p:extLst>
      <p:ext uri="{BB962C8B-B14F-4D97-AF65-F5344CB8AC3E}">
        <p14:creationId xmlns:p14="http://schemas.microsoft.com/office/powerpoint/2010/main" val="3247056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ar-SA" dirty="0"/>
          </a:p>
          <a:p>
            <a:pPr algn="r" rtl="1"/>
            <a:endParaRPr lang="ar-SA" dirty="0"/>
          </a:p>
          <a:p>
            <a:pPr algn="r" rtl="1"/>
            <a:r>
              <a:rPr lang="ar-SA" dirty="0"/>
              <a:t>جودة الهواء: تعمل النباتات الداخلية على تعزيز نقاء الهواء الداخلي.</a:t>
            </a:r>
          </a:p>
          <a:p>
            <a:pPr algn="r" rtl="1"/>
            <a:endParaRPr lang="ar-SA" dirty="0"/>
          </a:p>
          <a:p>
            <a:pPr algn="r" rtl="1"/>
            <a:r>
              <a:rPr lang="ar-SA" dirty="0"/>
              <a:t>الارتباط الحضري: الطبيعة في المساحات الحضرية المحدودة.</a:t>
            </a:r>
          </a:p>
          <a:p>
            <a:pPr algn="r" rtl="1"/>
            <a:endParaRPr lang="ar-SA" dirty="0"/>
          </a:p>
          <a:p>
            <a:pPr algn="r" rtl="1"/>
            <a:r>
              <a:rPr lang="ar-SA" dirty="0"/>
              <a:t>النمو على مدار العام: غير متأثر بالمناخ الخارجي.</a:t>
            </a:r>
          </a:p>
          <a:p>
            <a:pPr algn="r" rtl="1"/>
            <a:endParaRPr lang="ar-SA" dirty="0"/>
          </a:p>
          <a:p>
            <a:pPr algn="r" rtl="1"/>
            <a:r>
              <a:rPr lang="ar-SA" dirty="0"/>
              <a:t>العلاجية: تقليل التوتر والاسترخاء.</a:t>
            </a:r>
          </a:p>
          <a:p>
            <a:pPr algn="r" rtl="1"/>
            <a:endParaRPr lang="ar-SA" dirty="0"/>
          </a:p>
          <a:p>
            <a:pPr algn="r" rtl="1"/>
            <a:r>
              <a:rPr lang="ar-SA" dirty="0"/>
              <a:t>التنوع البيولوجي: الحفاظ على الأنواع النباتية النادرة.</a:t>
            </a:r>
          </a:p>
          <a:p>
            <a:pPr algn="r" rtl="1"/>
            <a:endParaRPr lang="ar-SA" dirty="0"/>
          </a:p>
          <a:p>
            <a:pPr algn="r" rtl="1"/>
            <a:r>
              <a:rPr lang="ar-SA" dirty="0"/>
              <a:t>التعليمية: التعرف على الاستدامة وعلم الأحياء.</a:t>
            </a:r>
          </a:p>
          <a:p>
            <a:pPr algn="r" rtl="1"/>
            <a:endParaRPr lang="ar-SA" dirty="0"/>
          </a:p>
          <a:p>
            <a:pPr algn="r" rtl="1"/>
            <a:r>
              <a:rPr lang="ar-SA" dirty="0"/>
              <a:t>الجماليات: الزخرفة الطبيعية للديكورات الداخلية.</a:t>
            </a:r>
          </a:p>
          <a:p>
            <a:pPr algn="r" rtl="1"/>
            <a:endParaRPr lang="ar-SA" dirty="0"/>
          </a:p>
          <a:p>
            <a:pPr algn="r" rtl="1"/>
            <a:r>
              <a:rPr lang="ar-SA" dirty="0"/>
              <a:t>الاستدامة: تقليل البصمة الكربونية.</a:t>
            </a:r>
          </a:p>
          <a:p>
            <a:pPr algn="r" rtl="1"/>
            <a:endParaRPr lang="ar-SA" dirty="0"/>
          </a:p>
          <a:p>
            <a:pPr algn="r" rtl="1"/>
            <a:r>
              <a:rPr lang="ar-SA" dirty="0"/>
              <a:t>المجتمع: بناء روابط اجتماعية من خلال البستنة.</a:t>
            </a:r>
          </a:p>
          <a:p>
            <a:pPr algn="r" rtl="1"/>
            <a:endParaRPr lang="ar-SA" dirty="0"/>
          </a:p>
          <a:p>
            <a:pPr algn="r" rtl="1"/>
            <a:r>
              <a:rPr lang="ar-SA" dirty="0"/>
              <a:t>المنافع الصحية: الحصول على الأعشاب والمنتجات الطازجة.</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4</a:t>
            </a:fld>
            <a:endParaRPr lang="en-US"/>
          </a:p>
        </p:txBody>
      </p:sp>
    </p:spTree>
    <p:extLst>
      <p:ext uri="{BB962C8B-B14F-4D97-AF65-F5344CB8AC3E}">
        <p14:creationId xmlns:p14="http://schemas.microsoft.com/office/powerpoint/2010/main" val="226382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أهداف المشروع ومجاله</a:t>
            </a:r>
            <a:endParaRPr lang="en-US" dirty="0"/>
          </a:p>
          <a:p>
            <a:pPr algn="r" rtl="1"/>
            <a:endParaRPr lang="en-US" dirty="0"/>
          </a:p>
          <a:p>
            <a:pPr marL="228600" indent="-228600" algn="r" rtl="1">
              <a:buFont typeface="+mj-lt"/>
              <a:buAutoNum type="arabicPeriod"/>
            </a:pPr>
            <a:r>
              <a:rPr lang="ar-SA" dirty="0"/>
              <a:t>يعمل النظام على تحسين العوامل البيئية لتعزيز نمو النبات الداخلي وصحته.</a:t>
            </a:r>
          </a:p>
          <a:p>
            <a:pPr algn="r" rtl="1"/>
            <a:endParaRPr lang="ar-SA" dirty="0"/>
          </a:p>
          <a:p>
            <a:pPr marL="0" indent="0" algn="r" rtl="1">
              <a:buFont typeface="+mj-lt"/>
              <a:buNone/>
            </a:pPr>
            <a:r>
              <a:rPr lang="ar-SA" dirty="0"/>
              <a:t>2. يتم استخدام المستشعرات ووحدة التحكم الدقيقة ومكونات مختلفة لتهيئة ظروف النمو المثلى.</a:t>
            </a:r>
          </a:p>
          <a:p>
            <a:pPr algn="r" rtl="1"/>
            <a:endParaRPr lang="ar-SA" dirty="0"/>
          </a:p>
          <a:p>
            <a:pPr algn="r" rtl="1"/>
            <a:r>
              <a:rPr lang="ar-SA" dirty="0"/>
              <a:t>3. يعالج النظام مشاكل الضوء غير المتزنة ودرجة الحرارة ، والإفراط او نقص في الري ، والرطوبة المنخفضة.</a:t>
            </a:r>
          </a:p>
          <a:p>
            <a:pPr algn="r" rtl="1"/>
            <a:endParaRPr lang="ar-SA" dirty="0"/>
          </a:p>
          <a:p>
            <a:pPr algn="r" rtl="1"/>
            <a:r>
              <a:rPr lang="ar-SA" dirty="0"/>
              <a:t>4. يوفر التطبيق ملفات تعريف لكل نبات و يتيح الرعاية المستهدفة ومراقبة صحة النبات.</a:t>
            </a:r>
          </a:p>
          <a:p>
            <a:pPr algn="r" rtl="1"/>
            <a:endParaRPr lang="ar-SA" dirty="0"/>
          </a:p>
          <a:p>
            <a:pPr algn="r" rtl="1"/>
            <a:r>
              <a:rPr lang="ar-SA" dirty="0"/>
              <a:t>5. يتم إرسال التنبيهات إذا كانت الظروف البيئية تقع خارج النطاق الطبيعي ، مما يسمح بالكشف المبكر عن مشاكل صحة النبات.</a:t>
            </a:r>
          </a:p>
          <a:p>
            <a:pPr algn="r" rtl="1"/>
            <a:endParaRPr lang="ar-SA" dirty="0"/>
          </a:p>
          <a:p>
            <a:pPr algn="r" rtl="1"/>
            <a:r>
              <a:rPr lang="ar-SA" dirty="0"/>
              <a:t>6. النظام معياري وقابل للتعديل  وصديق للبيئة , وسهل الاستخدام مع تطبيق جوال , و  يؤكد على توافق أنواع النباتات  , وله تطبيقات تجارية في زراعة النباتات الداخلية على نطاق واسع</a:t>
            </a:r>
            <a:r>
              <a:rPr lang="en-US" dirty="0"/>
              <a:t>.</a:t>
            </a:r>
            <a:br>
              <a:rPr lang="en-US" dirty="0"/>
            </a:br>
            <a:br>
              <a:rPr lang="en-US" dirty="0"/>
            </a:br>
            <a:r>
              <a:rPr lang="ar-SA" dirty="0"/>
              <a:t>عبدالله</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5</a:t>
            </a:fld>
            <a:endParaRPr lang="en-US"/>
          </a:p>
        </p:txBody>
      </p:sp>
    </p:spTree>
    <p:extLst>
      <p:ext uri="{BB962C8B-B14F-4D97-AF65-F5344CB8AC3E}">
        <p14:creationId xmlns:p14="http://schemas.microsoft.com/office/powerpoint/2010/main" val="2400102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توصيات وقيود المشروع</a:t>
            </a:r>
            <a:endParaRPr lang="en-US" dirty="0"/>
          </a:p>
          <a:p>
            <a:pPr algn="r" rtl="1"/>
            <a:endParaRPr lang="en-US" dirty="0"/>
          </a:p>
          <a:p>
            <a:pPr algn="r" rtl="1"/>
            <a:r>
              <a:rPr lang="ar-SA" dirty="0"/>
              <a:t>على الرغم من نجاح نظام النباتات التكيفي ، يمكن إجراء تحسينات.  فيما يلي  بعض من التوصيات:</a:t>
            </a:r>
          </a:p>
          <a:p>
            <a:pPr algn="r" rtl="1"/>
            <a:endParaRPr lang="ar-SA" dirty="0"/>
          </a:p>
          <a:p>
            <a:pPr algn="r" rtl="1"/>
            <a:r>
              <a:rPr lang="ar-SA" dirty="0"/>
              <a:t>1-تعزيز الدقة: تحسين دقة المستشعر بجودة أفضل ومعايرة منتظمة.</a:t>
            </a:r>
          </a:p>
          <a:p>
            <a:pPr algn="r" rtl="1"/>
            <a:endParaRPr lang="ar-SA" dirty="0"/>
          </a:p>
          <a:p>
            <a:pPr algn="r" rtl="1"/>
            <a:r>
              <a:rPr lang="ar-SA" dirty="0"/>
              <a:t>2-المراقبة الموسعة: نضيف المزيد من أجهزة الاستشعار , مثلا لقياس ثاني أكسيد الكربون ، وتدفق الهواء ، وما إلى ذلك ، للتحكم الشامل.</a:t>
            </a:r>
          </a:p>
          <a:p>
            <a:pPr algn="r" rtl="1"/>
            <a:endParaRPr lang="ar-SA" dirty="0"/>
          </a:p>
          <a:p>
            <a:pPr algn="r" rtl="1"/>
            <a:r>
              <a:rPr lang="ar-SA" dirty="0"/>
              <a:t>3-التبريد المحسّن: يفضل وضع النظام في مكان مكيف.</a:t>
            </a:r>
          </a:p>
          <a:p>
            <a:pPr algn="r" rtl="1"/>
            <a:endParaRPr lang="ar-SA" dirty="0"/>
          </a:p>
          <a:p>
            <a:pPr algn="r" rtl="1"/>
            <a:endParaRPr lang="ar-SA" dirty="0"/>
          </a:p>
          <a:p>
            <a:pPr algn="r" rtl="1"/>
            <a:r>
              <a:rPr lang="ar-SA" dirty="0"/>
              <a:t>-على الرغم من وجود توصيات   ، إلا أن نظام النباتات التكيفي له قيود:</a:t>
            </a:r>
          </a:p>
          <a:p>
            <a:pPr algn="r" rtl="1"/>
            <a:endParaRPr lang="ar-SA" dirty="0"/>
          </a:p>
          <a:p>
            <a:pPr algn="r" rtl="1"/>
            <a:r>
              <a:rPr lang="ar-SA" dirty="0"/>
              <a:t>1-مشكلة قابلية التوسع: النظام الحالي غير قابل للتوسع للعمليات الكبيرة.</a:t>
            </a:r>
          </a:p>
          <a:p>
            <a:pPr algn="r" rtl="1"/>
            <a:endParaRPr lang="ar-SA" dirty="0"/>
          </a:p>
          <a:p>
            <a:pPr algn="r" rtl="1"/>
            <a:r>
              <a:rPr lang="ar-SA" dirty="0"/>
              <a:t>2-الاعتماد على التقنية: عرضة للأعطال التقنية التي تؤثر على الدقة.</a:t>
            </a:r>
          </a:p>
          <a:p>
            <a:pPr algn="r" rtl="1"/>
            <a:endParaRPr lang="ar-SA" dirty="0"/>
          </a:p>
          <a:p>
            <a:pPr algn="r" rtl="1"/>
            <a:r>
              <a:rPr lang="ar-SA" dirty="0"/>
              <a:t>3-الاعتماد على الطاقة: قوة مستقرة ضرورية للوظيفة المناسبة.</a:t>
            </a:r>
          </a:p>
          <a:p>
            <a:pPr algn="r" rtl="1"/>
            <a:endParaRPr lang="ar-SA" dirty="0"/>
          </a:p>
          <a:p>
            <a:pPr algn="r" rtl="1"/>
            <a:br>
              <a:rPr lang="en-US" dirty="0"/>
            </a:br>
            <a:r>
              <a:rPr lang="ar-SA" dirty="0"/>
              <a:t>عبدالله</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6</a:t>
            </a:fld>
            <a:endParaRPr lang="en-US"/>
          </a:p>
        </p:txBody>
      </p:sp>
    </p:spTree>
    <p:extLst>
      <p:ext uri="{BB962C8B-B14F-4D97-AF65-F5344CB8AC3E}">
        <p14:creationId xmlns:p14="http://schemas.microsoft.com/office/powerpoint/2010/main" val="2796427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يقدم هذا القسم الأعمال الأكثر صلة بعملنا باستخدام البيئة التكيفية للنباتات.</a:t>
            </a:r>
          </a:p>
          <a:p>
            <a:pPr algn="r" rtl="1"/>
            <a:endParaRPr lang="ar-SA" dirty="0"/>
          </a:p>
          <a:p>
            <a:pPr algn="r" rtl="1"/>
            <a:r>
              <a:rPr lang="ar-SA" dirty="0"/>
              <a:t>عبدالكريم</a:t>
            </a:r>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7</a:t>
            </a:fld>
            <a:endParaRPr lang="en-US"/>
          </a:p>
        </p:txBody>
      </p:sp>
    </p:spTree>
    <p:extLst>
      <p:ext uri="{BB962C8B-B14F-4D97-AF65-F5344CB8AC3E}">
        <p14:creationId xmlns:p14="http://schemas.microsoft.com/office/powerpoint/2010/main" val="3183381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تخلق هذه الدراسة مستشعرًا يقيس خصائص التربة المتعددة باستخدام السعة وقياس النفاذية. أظهرت الاختبارات نتائج دقيقة ودرجة حرارة منخفضة. التأثير ، باستثناء إمكانات الماتريك أقل من -100 كيلو باسكال.</a:t>
            </a:r>
          </a:p>
          <a:p>
            <a:pPr algn="r" rtl="1"/>
            <a:endParaRPr lang="ar-SA" dirty="0"/>
          </a:p>
          <a:p>
            <a:pPr algn="r" rtl="1"/>
            <a:r>
              <a:rPr lang="ar-SA" dirty="0"/>
              <a:t>عيوب الدراسة هي:</a:t>
            </a:r>
          </a:p>
          <a:p>
            <a:pPr algn="r" rtl="1"/>
            <a:endParaRPr lang="ar-SA" dirty="0"/>
          </a:p>
          <a:p>
            <a:pPr algn="r" rtl="1"/>
            <a:r>
              <a:rPr lang="ar-SA" dirty="0"/>
              <a:t>حد إمكانات </a:t>
            </a:r>
            <a:r>
              <a:rPr lang="en-US" dirty="0"/>
              <a:t>metric </a:t>
            </a:r>
            <a:r>
              <a:rPr lang="ar-SA" dirty="0"/>
              <a:t>: تنخفض الدقة إلى -100 كيلو باسكال.</a:t>
            </a:r>
          </a:p>
          <a:p>
            <a:pPr algn="r" rtl="1"/>
            <a:r>
              <a:rPr lang="ar-SA" dirty="0"/>
              <a:t>التناقضات بين المختبر والميدان: الاختلافات بين دقة التأثير المعملية والميدانية.</a:t>
            </a:r>
          </a:p>
          <a:p>
            <a:pPr algn="r" rtl="1"/>
            <a:endParaRPr lang="ar-SA" dirty="0"/>
          </a:p>
          <a:p>
            <a:pPr algn="r" rtl="1"/>
            <a:r>
              <a:rPr lang="ar-SA" dirty="0"/>
              <a:t>أسئلة الموثوقية: تحتاج الموثوقية في العالم الحقيقي على المدى الطويل إلى مزيد من التحقق.</a:t>
            </a:r>
          </a:p>
          <a:p>
            <a:pPr algn="r" rtl="1"/>
            <a:endParaRPr lang="ar-SA" dirty="0"/>
          </a:p>
          <a:p>
            <a:pPr marL="0" marR="0" lvl="0" indent="0" algn="r" defTabSz="914400" rtl="1" eaLnBrk="1" fontAlgn="auto" latinLnBrk="0" hangingPunct="1">
              <a:lnSpc>
                <a:spcPct val="100000"/>
              </a:lnSpc>
              <a:spcBef>
                <a:spcPts val="0"/>
              </a:spcBef>
              <a:spcAft>
                <a:spcPts val="0"/>
              </a:spcAft>
              <a:buClrTx/>
              <a:buSzTx/>
              <a:buFontTx/>
              <a:buNone/>
              <a:tabLst/>
              <a:defRPr/>
            </a:pPr>
            <a:r>
              <a:rPr lang="ar-SA" dirty="0"/>
              <a:t>عبدالكريم</a:t>
            </a:r>
            <a:endParaRPr lang="en-US" dirty="0"/>
          </a:p>
          <a:p>
            <a:pPr algn="r" rtl="1"/>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8</a:t>
            </a:fld>
            <a:endParaRPr lang="en-US"/>
          </a:p>
        </p:txBody>
      </p:sp>
    </p:spTree>
    <p:extLst>
      <p:ext uri="{BB962C8B-B14F-4D97-AF65-F5344CB8AC3E}">
        <p14:creationId xmlns:p14="http://schemas.microsoft.com/office/powerpoint/2010/main" val="27381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يحافظ المستشعر ، المتصل بالفروع والجذوع المتنوعة ، على الهيكل الخشبي. ترتبط زيادة رطوبة الجذع بالسعة ، مما يشير إلى الاختلافات في نوع الشجرة. تم فحص البيانات من الأشجار السليمة وغير الصحية والمعيبة إحصائيا. تم تحديد الحالات الشاذة من خلال تحليل </a:t>
            </a:r>
            <a:r>
              <a:rPr lang="en-US" dirty="0"/>
              <a:t>eigenvector </a:t>
            </a:r>
            <a:r>
              <a:rPr lang="ar-SA" dirty="0"/>
              <a:t>و </a:t>
            </a:r>
            <a:r>
              <a:rPr lang="en-US" dirty="0"/>
              <a:t>eigenvalue </a:t>
            </a:r>
            <a:r>
              <a:rPr lang="ar-SA" dirty="0"/>
              <a:t>لمصفوفة معامل المنحنى.</a:t>
            </a:r>
          </a:p>
          <a:p>
            <a:pPr algn="r" rtl="1"/>
            <a:endParaRPr lang="ar-SA" dirty="0"/>
          </a:p>
          <a:p>
            <a:pPr algn="r" rtl="1"/>
            <a:r>
              <a:rPr lang="ar-SA" dirty="0"/>
              <a:t>عيوب الدراسة هي:</a:t>
            </a:r>
          </a:p>
          <a:p>
            <a:pPr algn="r" rtl="1"/>
            <a:endParaRPr lang="ar-SA" dirty="0"/>
          </a:p>
          <a:p>
            <a:pPr algn="r" rtl="1"/>
            <a:r>
              <a:rPr lang="ar-SA" dirty="0"/>
              <a:t>وضع غير متسق: تؤدي الاختلافات الطفيفة في وضع المستشعر إلى قراءات غير موثوقة للرطوبة.</a:t>
            </a:r>
          </a:p>
          <a:p>
            <a:pPr algn="r" rtl="1"/>
            <a:endParaRPr lang="ar-SA" dirty="0"/>
          </a:p>
          <a:p>
            <a:pPr algn="r" rtl="1"/>
            <a:r>
              <a:rPr lang="ar-SA" dirty="0"/>
              <a:t>مشكلات الموثوقية: يعد تحقيق وضع مستشعر متسق عبر الأشجار أمرًا صعبًا ، مما يؤثر على موثوقية البيانات.</a:t>
            </a:r>
          </a:p>
          <a:p>
            <a:pPr algn="r" rtl="1"/>
            <a:endParaRPr lang="ar-SA" dirty="0"/>
          </a:p>
          <a:p>
            <a:pPr algn="r" rtl="1"/>
            <a:r>
              <a:rPr lang="ar-SA" dirty="0"/>
              <a:t>تأثير اللحاء: تؤثر اختلافات اللحاء على اتصال المستشعر ، مما يؤدي إلى قياسات غير دقيقة للرطوبة.</a:t>
            </a:r>
          </a:p>
          <a:p>
            <a:pPr algn="r" rtl="1"/>
            <a:endParaRPr lang="ar-SA" dirty="0"/>
          </a:p>
          <a:p>
            <a:pPr marL="0" marR="0" lvl="0" indent="0" algn="r" defTabSz="914400" rtl="1" eaLnBrk="1" fontAlgn="auto" latinLnBrk="0" hangingPunct="1">
              <a:lnSpc>
                <a:spcPct val="100000"/>
              </a:lnSpc>
              <a:spcBef>
                <a:spcPts val="0"/>
              </a:spcBef>
              <a:spcAft>
                <a:spcPts val="0"/>
              </a:spcAft>
              <a:buClrTx/>
              <a:buSzTx/>
              <a:buFontTx/>
              <a:buNone/>
              <a:tabLst/>
              <a:defRPr/>
            </a:pPr>
            <a:r>
              <a:rPr lang="ar-SA" dirty="0"/>
              <a:t>عبدالكريم</a:t>
            </a:r>
            <a:endParaRPr lang="en-US" dirty="0"/>
          </a:p>
          <a:p>
            <a:pPr algn="r" rtl="1"/>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9</a:t>
            </a:fld>
            <a:endParaRPr lang="en-US"/>
          </a:p>
        </p:txBody>
      </p:sp>
    </p:spTree>
    <p:extLst>
      <p:ext uri="{BB962C8B-B14F-4D97-AF65-F5344CB8AC3E}">
        <p14:creationId xmlns:p14="http://schemas.microsoft.com/office/powerpoint/2010/main" val="988863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تقدم هذه الورقة طريقة أفضل لتقدير محتوى الماء في التربة في إنترنت الأشياء. وهي تستخدم جهاز استشعار رطوبة التربة وجهاز إرسال واستقبال </a:t>
            </a:r>
            <a:r>
              <a:rPr lang="en-US" dirty="0" err="1"/>
              <a:t>LoRaWAN</a:t>
            </a:r>
            <a:r>
              <a:rPr lang="en-US" dirty="0"/>
              <a:t> </a:t>
            </a:r>
            <a:r>
              <a:rPr lang="ar-SA" dirty="0"/>
              <a:t>فعال من حيث التكلفة للقياسات النسبية. يجمع التعلم الآلي بين بيانات المستشعر وبوابة </a:t>
            </a:r>
            <a:r>
              <a:rPr lang="en-US" dirty="0"/>
              <a:t>RSSI </a:t>
            </a:r>
            <a:r>
              <a:rPr lang="ar-SA" dirty="0"/>
              <a:t>لتقدير محتوى الماء ، متفوقًا على المستشعرات الافتراضية والحقيقية بنسبة 1.84٪ من متوسط الخطأ التربيعي.</a:t>
            </a:r>
          </a:p>
          <a:p>
            <a:pPr algn="r" rtl="1"/>
            <a:endParaRPr lang="ar-SA" dirty="0"/>
          </a:p>
          <a:p>
            <a:pPr algn="r" rtl="1"/>
            <a:r>
              <a:rPr lang="ar-SA" dirty="0"/>
              <a:t>عيوب الدراسة هي:</a:t>
            </a:r>
          </a:p>
          <a:p>
            <a:pPr algn="r" rtl="1"/>
            <a:endParaRPr lang="ar-SA" dirty="0"/>
          </a:p>
          <a:p>
            <a:pPr algn="r" rtl="1"/>
            <a:r>
              <a:rPr lang="ar-SA" dirty="0"/>
              <a:t>اعتماد </a:t>
            </a:r>
            <a:r>
              <a:rPr lang="en-US" dirty="0"/>
              <a:t>RSSI: </a:t>
            </a:r>
            <a:r>
              <a:rPr lang="ar-SA" dirty="0"/>
              <a:t>دقة مرتبطة بـ </a:t>
            </a:r>
            <a:r>
              <a:rPr lang="en-US" dirty="0"/>
              <a:t>RSSI ، </a:t>
            </a:r>
            <a:r>
              <a:rPr lang="ar-SA" dirty="0"/>
              <a:t>وهي عرضة لتغيرات الإشارة.</a:t>
            </a:r>
          </a:p>
          <a:p>
            <a:pPr algn="r" rtl="1"/>
            <a:endParaRPr lang="ar-SA" dirty="0"/>
          </a:p>
          <a:p>
            <a:pPr algn="r" rtl="1"/>
            <a:r>
              <a:rPr lang="ar-SA" dirty="0"/>
              <a:t>قدرة محدودة على التكيف: قد يختلف أداء النموذج باختلاف التربة والبيئات البيئية.</a:t>
            </a:r>
          </a:p>
          <a:p>
            <a:pPr algn="r" rtl="1"/>
            <a:endParaRPr lang="ar-SA" dirty="0"/>
          </a:p>
          <a:p>
            <a:pPr algn="r" rtl="1"/>
            <a:r>
              <a:rPr lang="ar-SA" dirty="0"/>
              <a:t>احتياجات المعايرة: تتطلب معايرة وتعديلات تستغرق وقتًا طويلاً لتغيير ظروف التربة.</a:t>
            </a:r>
          </a:p>
          <a:p>
            <a:pPr algn="r" rtl="1"/>
            <a:endParaRPr lang="ar-SA" dirty="0"/>
          </a:p>
          <a:p>
            <a:pPr marL="0" marR="0" lvl="0" indent="0" algn="r" defTabSz="914400" rtl="1" eaLnBrk="1" fontAlgn="auto" latinLnBrk="0" hangingPunct="1">
              <a:lnSpc>
                <a:spcPct val="100000"/>
              </a:lnSpc>
              <a:spcBef>
                <a:spcPts val="0"/>
              </a:spcBef>
              <a:spcAft>
                <a:spcPts val="0"/>
              </a:spcAft>
              <a:buClrTx/>
              <a:buSzTx/>
              <a:buFontTx/>
              <a:buNone/>
              <a:tabLst/>
              <a:defRPr/>
            </a:pPr>
            <a:r>
              <a:rPr lang="ar-SA" dirty="0"/>
              <a:t>عبدالكريم</a:t>
            </a:r>
            <a:endParaRPr lang="en-US" dirty="0"/>
          </a:p>
          <a:p>
            <a:pPr algn="r" rtl="1"/>
            <a:endParaRPr lang="en-US" dirty="0"/>
          </a:p>
        </p:txBody>
      </p:sp>
      <p:sp>
        <p:nvSpPr>
          <p:cNvPr id="4" name="Slide Number Placeholder 3"/>
          <p:cNvSpPr>
            <a:spLocks noGrp="1"/>
          </p:cNvSpPr>
          <p:nvPr>
            <p:ph type="sldNum" sz="quarter" idx="5"/>
          </p:nvPr>
        </p:nvSpPr>
        <p:spPr/>
        <p:txBody>
          <a:bodyPr/>
          <a:lstStyle/>
          <a:p>
            <a:fld id="{9956ADEA-0BB0-4386-A679-EF955542B729}" type="slidenum">
              <a:rPr lang="en-US" smtClean="0"/>
              <a:t>10</a:t>
            </a:fld>
            <a:endParaRPr lang="en-US"/>
          </a:p>
        </p:txBody>
      </p:sp>
    </p:spTree>
    <p:extLst>
      <p:ext uri="{BB962C8B-B14F-4D97-AF65-F5344CB8AC3E}">
        <p14:creationId xmlns:p14="http://schemas.microsoft.com/office/powerpoint/2010/main" val="1962882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تتضمن المنهجية المستخدمة في المشروع تصميم وبناء نظام مراقبة وتحكم متطور باستخدام أجهزة استشعار ومكونات مختلفة</a:t>
            </a:r>
          </a:p>
          <a:p>
            <a:pPr algn="r" rtl="1"/>
            <a:endParaRPr lang="ar-SA" dirty="0"/>
          </a:p>
          <a:p>
            <a:pPr algn="r" rtl="1"/>
            <a:r>
              <a:rPr lang="ar-SA" dirty="0"/>
              <a:t>تمت برمجة النظام للتعرف على الملف الشخصي المخصص لكل نبات وضبط العوامل المتزايدة وفقًا لذلك باستخدام عنصر تحكم التطبيق</a:t>
            </a:r>
          </a:p>
          <a:p>
            <a:pPr algn="r" rtl="1"/>
            <a:endParaRPr lang="ar-SA" dirty="0"/>
          </a:p>
          <a:p>
            <a:pPr algn="r" rtl="1"/>
            <a:r>
              <a:rPr lang="ar-SA" dirty="0"/>
              <a:t>تم دمج النظام مع وحدة </a:t>
            </a:r>
            <a:r>
              <a:rPr lang="en-US" dirty="0"/>
              <a:t>ESP32 Wi-Fi </a:t>
            </a:r>
            <a:r>
              <a:rPr lang="ar-SA" dirty="0"/>
              <a:t>لتمكين المراقبة والتحكم عن بعد باستخدام الهاتف الذكي أو الكمبيوتر</a:t>
            </a:r>
          </a:p>
          <a:p>
            <a:pPr algn="r" rtl="1"/>
            <a:endParaRPr lang="ar-SA" dirty="0"/>
          </a:p>
          <a:p>
            <a:pPr algn="r" rtl="1"/>
            <a:r>
              <a:rPr lang="ar-SA" dirty="0"/>
              <a:t>تم تطوير البرنامج باستخدام </a:t>
            </a:r>
            <a:r>
              <a:rPr lang="en-US" dirty="0"/>
              <a:t>Arduino IDE </a:t>
            </a:r>
            <a:r>
              <a:rPr lang="ar-SA" dirty="0"/>
              <a:t>لقراءة البيانات من أجهزة الاستشعار والتحكم في المكونات</a:t>
            </a:r>
          </a:p>
          <a:p>
            <a:pPr algn="r" rtl="1"/>
            <a:endParaRPr lang="ar-SA" dirty="0"/>
          </a:p>
          <a:p>
            <a:pPr algn="r" rtl="1"/>
            <a:r>
              <a:rPr lang="ar-SA" dirty="0"/>
              <a:t>تم تصميم تطبيق الهاتف باستخدام </a:t>
            </a:r>
            <a:r>
              <a:rPr lang="en-US" dirty="0" err="1"/>
              <a:t>blynk</a:t>
            </a:r>
            <a:r>
              <a:rPr lang="en-US" dirty="0"/>
              <a:t> </a:t>
            </a:r>
            <a:r>
              <a:rPr lang="en-US" dirty="0" err="1"/>
              <a:t>iot</a:t>
            </a:r>
            <a:r>
              <a:rPr lang="en-US" dirty="0"/>
              <a:t> </a:t>
            </a:r>
            <a:r>
              <a:rPr lang="ar-SA" dirty="0"/>
              <a:t>لتوفير مراقبة واجهة المستخدم والتصور</a:t>
            </a:r>
          </a:p>
          <a:p>
            <a:pPr algn="r" rtl="1"/>
            <a:endParaRPr lang="ar-SA" dirty="0"/>
          </a:p>
          <a:p>
            <a:pPr algn="r" rtl="1"/>
            <a:endParaRPr lang="ar-SA" dirty="0"/>
          </a:p>
        </p:txBody>
      </p:sp>
      <p:sp>
        <p:nvSpPr>
          <p:cNvPr id="4" name="Slide Number Placeholder 3"/>
          <p:cNvSpPr>
            <a:spLocks noGrp="1"/>
          </p:cNvSpPr>
          <p:nvPr>
            <p:ph type="sldNum" sz="quarter" idx="5"/>
          </p:nvPr>
        </p:nvSpPr>
        <p:spPr/>
        <p:txBody>
          <a:bodyPr/>
          <a:lstStyle/>
          <a:p>
            <a:fld id="{9956ADEA-0BB0-4386-A679-EF955542B729}" type="slidenum">
              <a:rPr lang="en-US" smtClean="0"/>
              <a:t>11</a:t>
            </a:fld>
            <a:endParaRPr lang="en-US"/>
          </a:p>
        </p:txBody>
      </p:sp>
    </p:spTree>
    <p:extLst>
      <p:ext uri="{BB962C8B-B14F-4D97-AF65-F5344CB8AC3E}">
        <p14:creationId xmlns:p14="http://schemas.microsoft.com/office/powerpoint/2010/main" val="108526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8/13/2023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ieeexplore.ieee.org/author/37085590598" TargetMode="External"/><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887271" y="-376440"/>
            <a:ext cx="11039924" cy="11039880"/>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25047" b="-25047"/>
              </a:stretch>
            </a:blipFill>
          </p:spPr>
          <p:txBody>
            <a:bodyPr/>
            <a:lstStyle/>
            <a:p>
              <a:endParaRPr lang="ar-SA"/>
            </a:p>
          </p:txBody>
        </p:sp>
      </p:grpSp>
      <p:sp>
        <p:nvSpPr>
          <p:cNvPr id="4" name="TextBox 4"/>
          <p:cNvSpPr txBox="1"/>
          <p:nvPr/>
        </p:nvSpPr>
        <p:spPr>
          <a:xfrm>
            <a:off x="15645576" y="8899525"/>
            <a:ext cx="1523314" cy="358775"/>
          </a:xfrm>
          <a:prstGeom prst="rect">
            <a:avLst/>
          </a:prstGeom>
        </p:spPr>
        <p:txBody>
          <a:bodyPr lIns="0" tIns="0" rIns="0" bIns="0" rtlCol="0" anchor="t">
            <a:spAutoFit/>
          </a:bodyPr>
          <a:lstStyle/>
          <a:p>
            <a:pPr>
              <a:lnSpc>
                <a:spcPts val="2800"/>
              </a:lnSpc>
            </a:pPr>
            <a:r>
              <a:rPr lang="en-US" sz="2000" dirty="0">
                <a:solidFill>
                  <a:srgbClr val="D9D9D9"/>
                </a:solidFill>
                <a:latin typeface="Public Sans"/>
              </a:rPr>
              <a:t>MAY | 2023</a:t>
            </a:r>
          </a:p>
        </p:txBody>
      </p:sp>
      <p:sp>
        <p:nvSpPr>
          <p:cNvPr id="5" name="TextBox 5"/>
          <p:cNvSpPr txBox="1"/>
          <p:nvPr/>
        </p:nvSpPr>
        <p:spPr>
          <a:xfrm>
            <a:off x="1028700" y="962025"/>
            <a:ext cx="10752148" cy="2780031"/>
          </a:xfrm>
          <a:prstGeom prst="rect">
            <a:avLst/>
          </a:prstGeom>
        </p:spPr>
        <p:txBody>
          <a:bodyPr lIns="0" tIns="0" rIns="0" bIns="0" rtlCol="0" anchor="t">
            <a:spAutoFit/>
          </a:bodyPr>
          <a:lstStyle/>
          <a:p>
            <a:pPr>
              <a:lnSpc>
                <a:spcPts val="6700"/>
              </a:lnSpc>
            </a:pPr>
            <a:r>
              <a:rPr lang="en-US" sz="6700" dirty="0">
                <a:solidFill>
                  <a:srgbClr val="D9D9D9"/>
                </a:solidFill>
                <a:latin typeface="Agrandir Narrow Bold"/>
              </a:rPr>
              <a:t>IoT-Based Adaptive Environment for Indoor Plant Cultivation</a:t>
            </a:r>
          </a:p>
        </p:txBody>
      </p:sp>
      <p:sp>
        <p:nvSpPr>
          <p:cNvPr id="6" name="TextBox 6"/>
          <p:cNvSpPr txBox="1"/>
          <p:nvPr/>
        </p:nvSpPr>
        <p:spPr>
          <a:xfrm>
            <a:off x="1028700" y="3873499"/>
            <a:ext cx="10752148" cy="5384801"/>
          </a:xfrm>
          <a:prstGeom prst="rect">
            <a:avLst/>
          </a:prstGeom>
        </p:spPr>
        <p:txBody>
          <a:bodyPr lIns="0" tIns="0" rIns="0" bIns="0" rtlCol="0" anchor="t">
            <a:spAutoFit/>
          </a:bodyPr>
          <a:lstStyle/>
          <a:p>
            <a:pPr>
              <a:lnSpc>
                <a:spcPts val="3500"/>
              </a:lnSpc>
            </a:pPr>
            <a:r>
              <a:rPr lang="en-US" sz="3500" dirty="0">
                <a:solidFill>
                  <a:srgbClr val="D9D9D9"/>
                </a:solidFill>
                <a:latin typeface="Agrandir Narrow"/>
              </a:rPr>
              <a:t>Authors: </a:t>
            </a:r>
          </a:p>
          <a:p>
            <a:pPr>
              <a:lnSpc>
                <a:spcPts val="3500"/>
              </a:lnSpc>
            </a:pPr>
            <a:endParaRPr lang="en-US" sz="3500" dirty="0">
              <a:solidFill>
                <a:srgbClr val="D9D9D9"/>
              </a:solidFill>
              <a:latin typeface="Agrandir Narrow"/>
            </a:endParaRPr>
          </a:p>
          <a:p>
            <a:pPr>
              <a:lnSpc>
                <a:spcPts val="3500"/>
              </a:lnSpc>
            </a:pPr>
            <a:r>
              <a:rPr lang="en-US" sz="3500" dirty="0">
                <a:solidFill>
                  <a:srgbClr val="D9D9D9"/>
                </a:solidFill>
                <a:latin typeface="Agrandir Narrow"/>
              </a:rPr>
              <a:t>Osama Hadi Al-Juhani  </a:t>
            </a:r>
          </a:p>
          <a:p>
            <a:pPr>
              <a:lnSpc>
                <a:spcPts val="3500"/>
              </a:lnSpc>
            </a:pPr>
            <a:r>
              <a:rPr lang="en-US" sz="3500" dirty="0">
                <a:solidFill>
                  <a:srgbClr val="D9D9D9"/>
                </a:solidFill>
                <a:latin typeface="Agrandir Narrow"/>
              </a:rPr>
              <a:t>Nawaf Awadh Al-Shehri  </a:t>
            </a:r>
          </a:p>
          <a:p>
            <a:pPr>
              <a:lnSpc>
                <a:spcPts val="3500"/>
              </a:lnSpc>
            </a:pPr>
            <a:r>
              <a:rPr lang="en-US" sz="3500" dirty="0">
                <a:solidFill>
                  <a:srgbClr val="D9D9D9"/>
                </a:solidFill>
                <a:latin typeface="Agrandir Narrow"/>
              </a:rPr>
              <a:t>Abdullah Mohammad Al-Osaimi </a:t>
            </a:r>
          </a:p>
          <a:p>
            <a:pPr>
              <a:lnSpc>
                <a:spcPts val="3500"/>
              </a:lnSpc>
            </a:pPr>
            <a:r>
              <a:rPr lang="en-US" sz="3500" dirty="0">
                <a:solidFill>
                  <a:srgbClr val="D9D9D9"/>
                </a:solidFill>
                <a:latin typeface="Agrandir Narrow"/>
              </a:rPr>
              <a:t>Mohannad Ali Al-Shehri</a:t>
            </a:r>
          </a:p>
          <a:p>
            <a:pPr>
              <a:lnSpc>
                <a:spcPts val="3500"/>
              </a:lnSpc>
            </a:pPr>
            <a:r>
              <a:rPr lang="en-US" sz="3500" dirty="0">
                <a:solidFill>
                  <a:srgbClr val="D9D9D9"/>
                </a:solidFill>
                <a:latin typeface="Agrandir Narrow"/>
              </a:rPr>
              <a:t>Faris Salman Al-Anazi</a:t>
            </a:r>
          </a:p>
          <a:p>
            <a:pPr>
              <a:lnSpc>
                <a:spcPts val="3500"/>
              </a:lnSpc>
            </a:pPr>
            <a:r>
              <a:rPr lang="en-US" sz="3500" dirty="0">
                <a:solidFill>
                  <a:srgbClr val="D9D9D9"/>
                </a:solidFill>
                <a:latin typeface="Agrandir Narrow"/>
              </a:rPr>
              <a:t>Abdulkreem Yahya Thwaie</a:t>
            </a:r>
          </a:p>
          <a:p>
            <a:pPr>
              <a:lnSpc>
                <a:spcPts val="3500"/>
              </a:lnSpc>
            </a:pPr>
            <a:endParaRPr lang="en-US" sz="3500" dirty="0">
              <a:solidFill>
                <a:srgbClr val="D9D9D9"/>
              </a:solidFill>
              <a:latin typeface="Agrandir Narrow"/>
            </a:endParaRPr>
          </a:p>
          <a:p>
            <a:pPr>
              <a:lnSpc>
                <a:spcPts val="3500"/>
              </a:lnSpc>
            </a:pPr>
            <a:r>
              <a:rPr lang="en-US" sz="3500" dirty="0">
                <a:solidFill>
                  <a:srgbClr val="D9D9D9"/>
                </a:solidFill>
                <a:latin typeface="Agrandir Narrow"/>
              </a:rPr>
              <a:t>Supervisor: Dr. Ahmed Al-Juhani</a:t>
            </a:r>
            <a:endParaRPr lang="en-US" sz="3500" dirty="0">
              <a:solidFill>
                <a:srgbClr val="D9D9D9"/>
              </a:solidFill>
              <a:latin typeface="Agrandir Narrow"/>
              <a:hlinkClick r:id="rId3" tooltip="https://ieeexplore.ieee.org/author/37085590598"/>
            </a:endParaRPr>
          </a:p>
          <a:p>
            <a:pPr>
              <a:lnSpc>
                <a:spcPts val="3500"/>
              </a:lnSpc>
            </a:pPr>
            <a:endParaRPr lang="en-US" sz="3500" dirty="0">
              <a:solidFill>
                <a:srgbClr val="D9D9D9"/>
              </a:solidFill>
              <a:latin typeface="Agrandir Narrow"/>
              <a:hlinkClick r:id="rId3" tooltip="https://ieeexplore.ieee.org/author/37085590598"/>
            </a:endParaRPr>
          </a:p>
          <a:p>
            <a:pPr>
              <a:lnSpc>
                <a:spcPts val="3500"/>
              </a:lnSpc>
            </a:pPr>
            <a:endParaRPr lang="en-US" sz="3500" dirty="0">
              <a:solidFill>
                <a:srgbClr val="D9D9D9"/>
              </a:solidFill>
              <a:latin typeface="Agrandir Narrow"/>
              <a:hlinkClick r:id="rId3" tooltip="https://ieeexplore.ieee.org/author/37085590598"/>
            </a:endParaRPr>
          </a:p>
        </p:txBody>
      </p:sp>
      <p:sp>
        <p:nvSpPr>
          <p:cNvPr id="7" name="TextBox 7"/>
          <p:cNvSpPr txBox="1"/>
          <p:nvPr/>
        </p:nvSpPr>
        <p:spPr>
          <a:xfrm>
            <a:off x="17960297" y="9721949"/>
            <a:ext cx="209848"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7296266" y="6894122"/>
            <a:ext cx="9660427" cy="2865927"/>
          </a:xfrm>
          <a:custGeom>
            <a:avLst/>
            <a:gdLst/>
            <a:ahLst/>
            <a:cxnLst/>
            <a:rect l="l" t="t" r="r" b="b"/>
            <a:pathLst>
              <a:path w="9660427" h="2865927">
                <a:moveTo>
                  <a:pt x="0" y="0"/>
                </a:moveTo>
                <a:lnTo>
                  <a:pt x="9660428" y="0"/>
                </a:lnTo>
                <a:lnTo>
                  <a:pt x="9660428" y="2865927"/>
                </a:lnTo>
                <a:lnTo>
                  <a:pt x="0" y="2865927"/>
                </a:lnTo>
                <a:lnTo>
                  <a:pt x="0" y="0"/>
                </a:lnTo>
                <a:close/>
              </a:path>
            </a:pathLst>
          </a:custGeom>
          <a:blipFill>
            <a:blip r:embed="rId3"/>
            <a:stretch>
              <a:fillRect/>
            </a:stretch>
          </a:blipFill>
        </p:spPr>
        <p:txBody>
          <a:bodyPr/>
          <a:lstStyle/>
          <a:p>
            <a:endParaRPr lang="ar-SA"/>
          </a:p>
        </p:txBody>
      </p:sp>
      <p:sp>
        <p:nvSpPr>
          <p:cNvPr id="3" name="Freeform 3"/>
          <p:cNvSpPr/>
          <p:nvPr/>
        </p:nvSpPr>
        <p:spPr>
          <a:xfrm>
            <a:off x="1028700" y="1042345"/>
            <a:ext cx="5773290" cy="8202310"/>
          </a:xfrm>
          <a:custGeom>
            <a:avLst/>
            <a:gdLst/>
            <a:ahLst/>
            <a:cxnLst/>
            <a:rect l="l" t="t" r="r" b="b"/>
            <a:pathLst>
              <a:path w="5773290" h="8202310">
                <a:moveTo>
                  <a:pt x="0" y="0"/>
                </a:moveTo>
                <a:lnTo>
                  <a:pt x="5773290" y="0"/>
                </a:lnTo>
                <a:lnTo>
                  <a:pt x="5773290" y="8202310"/>
                </a:lnTo>
                <a:lnTo>
                  <a:pt x="0" y="8202310"/>
                </a:lnTo>
                <a:lnTo>
                  <a:pt x="0" y="0"/>
                </a:lnTo>
                <a:close/>
              </a:path>
            </a:pathLst>
          </a:custGeom>
          <a:blipFill>
            <a:blip r:embed="rId4"/>
            <a:stretch>
              <a:fillRect l="-56555" r="-56555"/>
            </a:stretch>
          </a:blipFill>
        </p:spPr>
        <p:txBody>
          <a:bodyPr/>
          <a:lstStyle/>
          <a:p>
            <a:endParaRPr lang="ar-SA"/>
          </a:p>
        </p:txBody>
      </p:sp>
      <p:sp>
        <p:nvSpPr>
          <p:cNvPr id="4" name="TextBox 4"/>
          <p:cNvSpPr txBox="1"/>
          <p:nvPr/>
        </p:nvSpPr>
        <p:spPr>
          <a:xfrm>
            <a:off x="6993660" y="1013770"/>
            <a:ext cx="10265640" cy="913130"/>
          </a:xfrm>
          <a:prstGeom prst="rect">
            <a:avLst/>
          </a:prstGeom>
        </p:spPr>
        <p:txBody>
          <a:bodyPr lIns="0" tIns="0" rIns="0" bIns="0" rtlCol="0" anchor="t">
            <a:spAutoFit/>
          </a:bodyPr>
          <a:lstStyle/>
          <a:p>
            <a:pPr>
              <a:lnSpc>
                <a:spcPts val="2200"/>
              </a:lnSpc>
            </a:pPr>
            <a:r>
              <a:rPr lang="en-US" sz="2200" dirty="0">
                <a:solidFill>
                  <a:srgbClr val="232526"/>
                </a:solidFill>
                <a:latin typeface="Agrandir Narrow Bold"/>
              </a:rPr>
              <a:t>Estimating Volumetric Water Content in Soil for IoT Contexts by Exploiting RSSI-Based Augmented Sensors via Machine Learning:</a:t>
            </a:r>
          </a:p>
          <a:p>
            <a:pPr marL="0" lvl="0" indent="0" algn="l">
              <a:lnSpc>
                <a:spcPts val="2200"/>
              </a:lnSpc>
              <a:spcBef>
                <a:spcPct val="0"/>
              </a:spcBef>
            </a:pPr>
            <a:endParaRPr lang="en-US" sz="2200" dirty="0">
              <a:solidFill>
                <a:srgbClr val="232526"/>
              </a:solidFill>
              <a:latin typeface="Agrandir Narrow Bold"/>
            </a:endParaRPr>
          </a:p>
        </p:txBody>
      </p:sp>
      <p:sp>
        <p:nvSpPr>
          <p:cNvPr id="5" name="TextBox 5"/>
          <p:cNvSpPr txBox="1"/>
          <p:nvPr/>
        </p:nvSpPr>
        <p:spPr>
          <a:xfrm>
            <a:off x="6993660" y="1869750"/>
            <a:ext cx="10265640" cy="5531066"/>
          </a:xfrm>
          <a:prstGeom prst="rect">
            <a:avLst/>
          </a:prstGeom>
        </p:spPr>
        <p:txBody>
          <a:bodyPr lIns="0" tIns="0" rIns="0" bIns="0" rtlCol="0" anchor="t">
            <a:spAutoFit/>
          </a:bodyPr>
          <a:lstStyle/>
          <a:p>
            <a:pPr algn="just">
              <a:lnSpc>
                <a:spcPts val="3079"/>
              </a:lnSpc>
            </a:pPr>
            <a:r>
              <a:rPr lang="en-US" sz="2199" dirty="0">
                <a:solidFill>
                  <a:srgbClr val="232526"/>
                </a:solidFill>
                <a:latin typeface="Public Sans"/>
              </a:rPr>
              <a:t>This paper introduces a better method for estimating soil water content in IoT. It employs a cost-effective soil moisture sensor and LoRaWAN transceiver for relative measurements. Machine learning combines sensor data and gateway RSSI to estimate water content, outperforming virtual and real sensors with a 1.84% root mean square error.</a:t>
            </a:r>
          </a:p>
          <a:p>
            <a:pPr algn="just">
              <a:lnSpc>
                <a:spcPts val="3079"/>
              </a:lnSpc>
            </a:pPr>
            <a:endParaRPr lang="en-US" sz="2199" dirty="0">
              <a:solidFill>
                <a:srgbClr val="232526"/>
              </a:solidFill>
              <a:latin typeface="Public Sans"/>
            </a:endParaRPr>
          </a:p>
          <a:p>
            <a:pPr algn="just">
              <a:lnSpc>
                <a:spcPts val="3079"/>
              </a:lnSpc>
            </a:pPr>
            <a:r>
              <a:rPr lang="en-US" sz="2199" dirty="0">
                <a:solidFill>
                  <a:srgbClr val="232526"/>
                </a:solidFill>
                <a:latin typeface="Public Sans"/>
              </a:rPr>
              <a:t>The flaws in the study are:</a:t>
            </a:r>
          </a:p>
          <a:p>
            <a:pPr marL="474979" lvl="1" indent="-237490" algn="just">
              <a:lnSpc>
                <a:spcPts val="3079"/>
              </a:lnSpc>
              <a:buFont typeface="Arial"/>
              <a:buChar char="•"/>
            </a:pPr>
            <a:r>
              <a:rPr lang="en-US" sz="2199" dirty="0">
                <a:solidFill>
                  <a:srgbClr val="232526"/>
                </a:solidFill>
                <a:latin typeface="Public Sans Semi-Bold"/>
              </a:rPr>
              <a:t>RSSI Reliance:</a:t>
            </a:r>
            <a:r>
              <a:rPr lang="en-US" sz="2199" dirty="0">
                <a:solidFill>
                  <a:srgbClr val="232526"/>
                </a:solidFill>
                <a:latin typeface="Public Sans"/>
              </a:rPr>
              <a:t> Accuracy linked to RSSI, susceptible to signal variations.</a:t>
            </a:r>
          </a:p>
          <a:p>
            <a:pPr marL="474979" lvl="1" indent="-237490" algn="just">
              <a:lnSpc>
                <a:spcPts val="3079"/>
              </a:lnSpc>
              <a:buFont typeface="Arial"/>
              <a:buChar char="•"/>
            </a:pPr>
            <a:r>
              <a:rPr lang="en-US" sz="2199" dirty="0">
                <a:solidFill>
                  <a:srgbClr val="232526"/>
                </a:solidFill>
                <a:latin typeface="Public Sans Semi-Bold"/>
              </a:rPr>
              <a:t>Limited Adaptability:</a:t>
            </a:r>
            <a:r>
              <a:rPr lang="en-US" sz="2199" dirty="0">
                <a:solidFill>
                  <a:srgbClr val="232526"/>
                </a:solidFill>
                <a:latin typeface="Public Sans"/>
              </a:rPr>
              <a:t> Model performance might vary in diverse soil and environmental settings.</a:t>
            </a:r>
          </a:p>
          <a:p>
            <a:pPr marL="474979" lvl="1" indent="-237490" algn="just">
              <a:lnSpc>
                <a:spcPts val="3079"/>
              </a:lnSpc>
              <a:buFont typeface="Arial"/>
              <a:buChar char="•"/>
            </a:pPr>
            <a:r>
              <a:rPr lang="en-US" sz="2199" dirty="0">
                <a:solidFill>
                  <a:srgbClr val="232526"/>
                </a:solidFill>
                <a:latin typeface="Public Sans Semi-Bold"/>
              </a:rPr>
              <a:t>Calibration Needs:</a:t>
            </a:r>
            <a:r>
              <a:rPr lang="en-US" sz="2199" dirty="0">
                <a:solidFill>
                  <a:srgbClr val="232526"/>
                </a:solidFill>
                <a:latin typeface="Public Sans"/>
              </a:rPr>
              <a:t> Requires time-consuming calibration and adjustments for changing soil conditions.</a:t>
            </a:r>
          </a:p>
          <a:p>
            <a:pPr algn="just">
              <a:lnSpc>
                <a:spcPts val="3079"/>
              </a:lnSpc>
            </a:pPr>
            <a:endParaRPr lang="en-US" sz="2199" dirty="0">
              <a:solidFill>
                <a:srgbClr val="232526"/>
              </a:solidFill>
              <a:latin typeface="Public Sans"/>
            </a:endParaRPr>
          </a:p>
          <a:p>
            <a:pPr marL="0" lvl="0" indent="0" algn="just">
              <a:lnSpc>
                <a:spcPts val="3079"/>
              </a:lnSpc>
              <a:spcBef>
                <a:spcPct val="0"/>
              </a:spcBef>
            </a:pPr>
            <a:endParaRPr lang="en-US" sz="2199" dirty="0">
              <a:solidFill>
                <a:srgbClr val="232526"/>
              </a:solidFill>
              <a:latin typeface="Public Sans"/>
            </a:endParaRPr>
          </a:p>
        </p:txBody>
      </p:sp>
      <p:sp>
        <p:nvSpPr>
          <p:cNvPr id="6" name="TextBox 6"/>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9144000" y="1055990"/>
            <a:ext cx="8115300" cy="8229600"/>
          </a:xfrm>
          <a:custGeom>
            <a:avLst/>
            <a:gdLst/>
            <a:ahLst/>
            <a:cxnLst/>
            <a:rect l="l" t="t" r="r" b="b"/>
            <a:pathLst>
              <a:path w="8115300" h="8229600">
                <a:moveTo>
                  <a:pt x="0" y="0"/>
                </a:moveTo>
                <a:lnTo>
                  <a:pt x="8115300" y="0"/>
                </a:lnTo>
                <a:lnTo>
                  <a:pt x="8115300" y="8229600"/>
                </a:lnTo>
                <a:lnTo>
                  <a:pt x="0" y="8229600"/>
                </a:lnTo>
                <a:lnTo>
                  <a:pt x="0" y="0"/>
                </a:lnTo>
                <a:close/>
              </a:path>
            </a:pathLst>
          </a:custGeom>
          <a:blipFill>
            <a:blip r:embed="rId3"/>
            <a:stretch>
              <a:fillRect l="-9591" t="-25448" b="-36757"/>
            </a:stretch>
          </a:blipFill>
        </p:spPr>
        <p:txBody>
          <a:bodyPr/>
          <a:lstStyle/>
          <a:p>
            <a:endParaRPr lang="ar-SA"/>
          </a:p>
        </p:txBody>
      </p:sp>
      <p:grpSp>
        <p:nvGrpSpPr>
          <p:cNvPr id="3" name="Group 3"/>
          <p:cNvGrpSpPr/>
          <p:nvPr/>
        </p:nvGrpSpPr>
        <p:grpSpPr>
          <a:xfrm>
            <a:off x="594647" y="964505"/>
            <a:ext cx="8338847" cy="7570515"/>
            <a:chOff x="0" y="-85725"/>
            <a:chExt cx="11118463" cy="10094020"/>
          </a:xfrm>
        </p:grpSpPr>
        <p:sp>
          <p:nvSpPr>
            <p:cNvPr id="4" name="TextBox 4"/>
            <p:cNvSpPr txBox="1"/>
            <p:nvPr/>
          </p:nvSpPr>
          <p:spPr>
            <a:xfrm>
              <a:off x="0" y="2103480"/>
              <a:ext cx="11118463" cy="7904815"/>
            </a:xfrm>
            <a:prstGeom prst="rect">
              <a:avLst/>
            </a:prstGeom>
          </p:spPr>
          <p:txBody>
            <a:bodyPr lIns="0" tIns="0" rIns="0" bIns="0" rtlCol="0" anchor="t">
              <a:spAutoFit/>
            </a:bodyPr>
            <a:lstStyle/>
            <a:p>
              <a:pPr marL="474979" lvl="1" indent="-237490" algn="just">
                <a:lnSpc>
                  <a:spcPts val="3079"/>
                </a:lnSpc>
                <a:buFont typeface="Arial"/>
                <a:buChar char="•"/>
              </a:pPr>
              <a:r>
                <a:rPr lang="en-US" sz="2199" dirty="0">
                  <a:solidFill>
                    <a:srgbClr val="D9D9D9"/>
                  </a:solidFill>
                  <a:latin typeface="Public Sans"/>
                </a:rPr>
                <a:t>The methodology employed for the project includes designing and building a sophisticated monitoring and control system using sensors and different components </a:t>
              </a:r>
            </a:p>
            <a:p>
              <a:pPr marL="474979" lvl="1" indent="-237490" algn="just">
                <a:lnSpc>
                  <a:spcPts val="3079"/>
                </a:lnSpc>
                <a:buFont typeface="Arial"/>
                <a:buChar char="•"/>
              </a:pPr>
              <a:r>
                <a:rPr lang="en-US" sz="2199" dirty="0">
                  <a:solidFill>
                    <a:srgbClr val="D9D9D9"/>
                  </a:solidFill>
                  <a:latin typeface="Public Sans"/>
                </a:rPr>
                <a:t>The system is programmed to recognize profile assigned to each plant and adjust the growing factors accordingly using a app control</a:t>
              </a:r>
            </a:p>
            <a:p>
              <a:pPr marL="474979" lvl="1" indent="-237490" algn="just">
                <a:lnSpc>
                  <a:spcPts val="3079"/>
                </a:lnSpc>
                <a:buFont typeface="Arial"/>
                <a:buChar char="•"/>
              </a:pPr>
              <a:r>
                <a:rPr lang="en-US" sz="2199" dirty="0">
                  <a:solidFill>
                    <a:srgbClr val="D9D9D9"/>
                  </a:solidFill>
                  <a:latin typeface="Public Sans"/>
                </a:rPr>
                <a:t>The system is integrated with an ESP32 Wi-Fi module to enable remote monitoring and control using a smartphone or computer</a:t>
              </a:r>
            </a:p>
            <a:p>
              <a:pPr marL="474979" lvl="1" indent="-237490" algn="just">
                <a:lnSpc>
                  <a:spcPts val="3079"/>
                </a:lnSpc>
                <a:buFont typeface="Arial"/>
                <a:buChar char="•"/>
              </a:pPr>
              <a:r>
                <a:rPr lang="en-US" sz="2199" dirty="0">
                  <a:solidFill>
                    <a:srgbClr val="D9D9D9"/>
                  </a:solidFill>
                  <a:latin typeface="Public Sans"/>
                </a:rPr>
                <a:t>The software is developed using Arduino IDE to read data from sensors and control the components</a:t>
              </a:r>
            </a:p>
            <a:p>
              <a:pPr marL="474979" lvl="1" indent="-237490" algn="just">
                <a:lnSpc>
                  <a:spcPts val="3079"/>
                </a:lnSpc>
                <a:buFont typeface="Arial"/>
                <a:buChar char="•"/>
              </a:pPr>
              <a:r>
                <a:rPr lang="en-US" sz="2199" dirty="0">
                  <a:solidFill>
                    <a:srgbClr val="D9D9D9"/>
                  </a:solidFill>
                  <a:latin typeface="Public Sans"/>
                </a:rPr>
                <a:t>The phone app was designed with blynk iot to provide user interface monitoring and visualization</a:t>
              </a:r>
            </a:p>
            <a:p>
              <a:pPr algn="just">
                <a:lnSpc>
                  <a:spcPts val="3079"/>
                </a:lnSpc>
              </a:pPr>
              <a:endParaRPr lang="en-US" sz="2199" dirty="0">
                <a:solidFill>
                  <a:srgbClr val="D9D9D9"/>
                </a:solidFill>
                <a:latin typeface="Public Sans"/>
              </a:endParaRPr>
            </a:p>
            <a:p>
              <a:pPr marL="0" lvl="0" indent="0" algn="just">
                <a:lnSpc>
                  <a:spcPts val="3079"/>
                </a:lnSpc>
                <a:spcBef>
                  <a:spcPct val="0"/>
                </a:spcBef>
              </a:pPr>
              <a:endParaRPr lang="en-US" sz="2199" dirty="0">
                <a:solidFill>
                  <a:srgbClr val="D9D9D9"/>
                </a:solidFill>
                <a:latin typeface="Public Sans"/>
              </a:endParaRPr>
            </a:p>
          </p:txBody>
        </p:sp>
        <p:sp>
          <p:nvSpPr>
            <p:cNvPr id="5" name="TextBox 5"/>
            <p:cNvSpPr txBox="1"/>
            <p:nvPr/>
          </p:nvSpPr>
          <p:spPr>
            <a:xfrm>
              <a:off x="0" y="-85725"/>
              <a:ext cx="11118463" cy="1838062"/>
            </a:xfrm>
            <a:prstGeom prst="rect">
              <a:avLst/>
            </a:prstGeom>
          </p:spPr>
          <p:txBody>
            <a:bodyPr lIns="0" tIns="0" rIns="0" bIns="0" rtlCol="0" anchor="t">
              <a:spAutoFit/>
            </a:bodyPr>
            <a:lstStyle/>
            <a:p>
              <a:pPr marL="0" lvl="0" indent="0" algn="l">
                <a:lnSpc>
                  <a:spcPts val="4950"/>
                </a:lnSpc>
              </a:pPr>
              <a:r>
                <a:rPr lang="en-US" sz="4500" dirty="0">
                  <a:solidFill>
                    <a:srgbClr val="D9D9D9"/>
                  </a:solidFill>
                  <a:latin typeface="Agrandir Narrow Bold"/>
                </a:rPr>
                <a:t>METHODOLOGY PROPOSED WORK</a:t>
              </a:r>
            </a:p>
          </p:txBody>
        </p:sp>
      </p:grpSp>
      <p:sp>
        <p:nvSpPr>
          <p:cNvPr id="6" name="TextBox 6"/>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28700" y="1806509"/>
            <a:ext cx="14262893" cy="5629939"/>
          </a:xfrm>
          <a:prstGeom prst="rect">
            <a:avLst/>
          </a:prstGeom>
        </p:spPr>
        <p:txBody>
          <a:bodyPr lIns="0" tIns="0" rIns="0" bIns="0" rtlCol="0" anchor="t">
            <a:spAutoFit/>
          </a:bodyPr>
          <a:lstStyle/>
          <a:p>
            <a:pPr marL="518158" lvl="1" indent="-259079" algn="just">
              <a:lnSpc>
                <a:spcPts val="3359"/>
              </a:lnSpc>
              <a:buFont typeface="Arial"/>
              <a:buChar char="•"/>
            </a:pPr>
            <a:r>
              <a:rPr lang="en-US" sz="2399" dirty="0">
                <a:solidFill>
                  <a:srgbClr val="232526"/>
                </a:solidFill>
                <a:latin typeface="Public Sans"/>
              </a:rPr>
              <a:t>The system is designed to select profile for each plant, enabling it to adjust growing factors such as lighting, temperature, humidity, and water supply according to the specific requirements of each plant</a:t>
            </a:r>
          </a:p>
          <a:p>
            <a:pPr algn="just">
              <a:lnSpc>
                <a:spcPts val="3359"/>
              </a:lnSpc>
            </a:pPr>
            <a:endParaRPr lang="en-US" sz="2399" dirty="0">
              <a:solidFill>
                <a:srgbClr val="232526"/>
              </a:solidFill>
              <a:latin typeface="Public Sans"/>
            </a:endParaRPr>
          </a:p>
          <a:p>
            <a:pPr marL="518158" lvl="1" indent="-259079" algn="just">
              <a:lnSpc>
                <a:spcPts val="3359"/>
              </a:lnSpc>
              <a:buFont typeface="Arial"/>
              <a:buChar char="•"/>
            </a:pPr>
            <a:r>
              <a:rPr lang="en-US" sz="2399" dirty="0">
                <a:solidFill>
                  <a:srgbClr val="232526"/>
                </a:solidFill>
                <a:latin typeface="Public Sans"/>
              </a:rPr>
              <a:t>By utilizing advanced sensors and control algorithms, the system can optimize growing conditions for each plant, resulting in improved plant growth and health</a:t>
            </a:r>
          </a:p>
          <a:p>
            <a:pPr algn="just">
              <a:lnSpc>
                <a:spcPts val="3359"/>
              </a:lnSpc>
            </a:pPr>
            <a:endParaRPr lang="en-US" sz="2399" dirty="0">
              <a:solidFill>
                <a:srgbClr val="232526"/>
              </a:solidFill>
              <a:latin typeface="Public Sans"/>
            </a:endParaRPr>
          </a:p>
          <a:p>
            <a:pPr marL="518158" lvl="1" indent="-259079" algn="just">
              <a:lnSpc>
                <a:spcPts val="3359"/>
              </a:lnSpc>
              <a:buFont typeface="Arial"/>
              <a:buChar char="•"/>
            </a:pPr>
            <a:r>
              <a:rPr lang="en-US" sz="2399" dirty="0">
                <a:solidFill>
                  <a:srgbClr val="232526"/>
                </a:solidFill>
                <a:latin typeface="Public Sans"/>
              </a:rPr>
              <a:t>This level of precision and individualized control ensures that each plant receives the care it needs to thrive, even in indoor environments where growing conditions can be challenging to maintain.</a:t>
            </a:r>
          </a:p>
          <a:p>
            <a:pPr algn="just">
              <a:lnSpc>
                <a:spcPts val="3359"/>
              </a:lnSpc>
            </a:pPr>
            <a:endParaRPr lang="en-US" sz="2399" dirty="0">
              <a:solidFill>
                <a:srgbClr val="232526"/>
              </a:solidFill>
              <a:latin typeface="Public Sans"/>
            </a:endParaRPr>
          </a:p>
          <a:p>
            <a:pPr algn="just">
              <a:lnSpc>
                <a:spcPts val="3359"/>
              </a:lnSpc>
            </a:pPr>
            <a:endParaRPr lang="en-US" sz="2399" dirty="0">
              <a:solidFill>
                <a:srgbClr val="232526"/>
              </a:solidFill>
              <a:latin typeface="Public Sans"/>
            </a:endParaRPr>
          </a:p>
          <a:p>
            <a:pPr marL="0" lvl="0" indent="0" algn="just">
              <a:lnSpc>
                <a:spcPts val="3359"/>
              </a:lnSpc>
              <a:spcBef>
                <a:spcPct val="0"/>
              </a:spcBef>
            </a:pPr>
            <a:endParaRPr lang="en-US" sz="2399" dirty="0">
              <a:solidFill>
                <a:srgbClr val="232526"/>
              </a:solidFill>
              <a:latin typeface="Public Sans"/>
            </a:endParaRPr>
          </a:p>
        </p:txBody>
      </p:sp>
      <p:sp>
        <p:nvSpPr>
          <p:cNvPr id="3" name="TextBox 3"/>
          <p:cNvSpPr txBox="1"/>
          <p:nvPr/>
        </p:nvSpPr>
        <p:spPr>
          <a:xfrm>
            <a:off x="1028700" y="1055687"/>
            <a:ext cx="14546840" cy="733425"/>
          </a:xfrm>
          <a:prstGeom prst="rect">
            <a:avLst/>
          </a:prstGeom>
        </p:spPr>
        <p:txBody>
          <a:bodyPr lIns="0" tIns="0" rIns="0" bIns="0" rtlCol="0" anchor="t">
            <a:spAutoFit/>
          </a:bodyPr>
          <a:lstStyle/>
          <a:p>
            <a:pPr marL="0" lvl="0" indent="0" algn="l">
              <a:lnSpc>
                <a:spcPts val="4500"/>
              </a:lnSpc>
              <a:spcBef>
                <a:spcPct val="0"/>
              </a:spcBef>
            </a:pPr>
            <a:r>
              <a:rPr lang="en-US" sz="4500" dirty="0">
                <a:solidFill>
                  <a:srgbClr val="232526"/>
                </a:solidFill>
                <a:latin typeface="Agrandir Narrow Bold"/>
              </a:rPr>
              <a:t>PROPOSED WORK </a:t>
            </a:r>
          </a:p>
        </p:txBody>
      </p:sp>
      <p:sp>
        <p:nvSpPr>
          <p:cNvPr id="4" name="TextBox 4"/>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665365" y="1789112"/>
            <a:ext cx="10957270" cy="7574831"/>
          </a:xfrm>
          <a:custGeom>
            <a:avLst/>
            <a:gdLst/>
            <a:ahLst/>
            <a:cxnLst/>
            <a:rect l="l" t="t" r="r" b="b"/>
            <a:pathLst>
              <a:path w="10957270" h="7574831">
                <a:moveTo>
                  <a:pt x="0" y="0"/>
                </a:moveTo>
                <a:lnTo>
                  <a:pt x="10957270" y="0"/>
                </a:lnTo>
                <a:lnTo>
                  <a:pt x="10957270" y="7574831"/>
                </a:lnTo>
                <a:lnTo>
                  <a:pt x="0" y="7574831"/>
                </a:lnTo>
                <a:lnTo>
                  <a:pt x="0" y="0"/>
                </a:lnTo>
                <a:close/>
              </a:path>
            </a:pathLst>
          </a:custGeom>
          <a:blipFill>
            <a:blip r:embed="rId3"/>
            <a:stretch>
              <a:fillRect/>
            </a:stretch>
          </a:blipFill>
        </p:spPr>
        <p:txBody>
          <a:bodyPr/>
          <a:lstStyle/>
          <a:p>
            <a:endParaRPr lang="ar-SA"/>
          </a:p>
        </p:txBody>
      </p:sp>
      <p:sp>
        <p:nvSpPr>
          <p:cNvPr id="3" name="TextBox 3"/>
          <p:cNvSpPr txBox="1"/>
          <p:nvPr/>
        </p:nvSpPr>
        <p:spPr>
          <a:xfrm>
            <a:off x="1028700" y="882066"/>
            <a:ext cx="14546840" cy="733425"/>
          </a:xfrm>
          <a:prstGeom prst="rect">
            <a:avLst/>
          </a:prstGeom>
        </p:spPr>
        <p:txBody>
          <a:bodyPr lIns="0" tIns="0" rIns="0" bIns="0" rtlCol="0" anchor="t">
            <a:spAutoFit/>
          </a:bodyPr>
          <a:lstStyle/>
          <a:p>
            <a:pPr marL="0" lvl="0" indent="0" algn="l">
              <a:lnSpc>
                <a:spcPts val="4500"/>
              </a:lnSpc>
              <a:spcBef>
                <a:spcPct val="0"/>
              </a:spcBef>
            </a:pPr>
            <a:r>
              <a:rPr lang="en-US" sz="4500" dirty="0">
                <a:solidFill>
                  <a:srgbClr val="232526"/>
                </a:solidFill>
                <a:latin typeface="Agrandir Narrow Bold"/>
              </a:rPr>
              <a:t>FLOW CHART</a:t>
            </a:r>
          </a:p>
        </p:txBody>
      </p:sp>
      <p:sp>
        <p:nvSpPr>
          <p:cNvPr id="4" name="TextBox 4"/>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600573" y="1772548"/>
            <a:ext cx="9322701" cy="4904595"/>
            <a:chOff x="0" y="-85725"/>
            <a:chExt cx="12430268" cy="6539458"/>
          </a:xfrm>
        </p:grpSpPr>
        <p:sp>
          <p:nvSpPr>
            <p:cNvPr id="3" name="TextBox 3"/>
            <p:cNvSpPr txBox="1"/>
            <p:nvPr/>
          </p:nvSpPr>
          <p:spPr>
            <a:xfrm>
              <a:off x="0" y="1265413"/>
              <a:ext cx="12430268" cy="5188320"/>
            </a:xfrm>
            <a:prstGeom prst="rect">
              <a:avLst/>
            </a:prstGeom>
          </p:spPr>
          <p:txBody>
            <a:bodyPr lIns="0" tIns="0" rIns="0" bIns="0" rtlCol="0" anchor="t">
              <a:spAutoFit/>
            </a:bodyPr>
            <a:lstStyle/>
            <a:p>
              <a:pPr algn="just">
                <a:lnSpc>
                  <a:spcPts val="3079"/>
                </a:lnSpc>
              </a:pPr>
              <a:r>
                <a:rPr lang="en-US" sz="2199" dirty="0">
                  <a:solidFill>
                    <a:srgbClr val="D9D9D9"/>
                  </a:solidFill>
                  <a:latin typeface="Public Sans"/>
                </a:rPr>
                <a:t>The project utilizes a sophisticated monitoring and control system that incorporates a range of sensors and components:</a:t>
              </a:r>
            </a:p>
            <a:p>
              <a:pPr marL="474979" lvl="1" indent="-237490" algn="just">
                <a:lnSpc>
                  <a:spcPts val="3079"/>
                </a:lnSpc>
                <a:buFont typeface="Arial"/>
                <a:buChar char="•"/>
              </a:pPr>
              <a:r>
                <a:rPr lang="en-US" sz="2199" dirty="0">
                  <a:solidFill>
                    <a:srgbClr val="D9D9D9"/>
                  </a:solidFill>
                  <a:latin typeface="Public Sans"/>
                </a:rPr>
                <a:t>ESP32 Microcontroller</a:t>
              </a:r>
            </a:p>
            <a:p>
              <a:pPr marL="474979" lvl="1" indent="-237490" algn="just">
                <a:lnSpc>
                  <a:spcPts val="3079"/>
                </a:lnSpc>
                <a:buFont typeface="Arial"/>
                <a:buChar char="•"/>
              </a:pPr>
              <a:r>
                <a:rPr lang="en-US" sz="2199" dirty="0">
                  <a:solidFill>
                    <a:srgbClr val="D9D9D9"/>
                  </a:solidFill>
                  <a:latin typeface="Public Sans"/>
                </a:rPr>
                <a:t>LDR, DHT11</a:t>
              </a:r>
            </a:p>
            <a:p>
              <a:pPr marL="474979" lvl="1" indent="-237490" algn="just">
                <a:lnSpc>
                  <a:spcPts val="3079"/>
                </a:lnSpc>
                <a:buFont typeface="Arial"/>
                <a:buChar char="•"/>
              </a:pPr>
              <a:r>
                <a:rPr lang="en-US" sz="2199" dirty="0">
                  <a:solidFill>
                    <a:srgbClr val="D9D9D9"/>
                  </a:solidFill>
                  <a:latin typeface="Public Sans"/>
                </a:rPr>
                <a:t>Water level sensor</a:t>
              </a:r>
            </a:p>
            <a:p>
              <a:pPr marL="474979" lvl="1" indent="-237490" algn="just">
                <a:lnSpc>
                  <a:spcPts val="3079"/>
                </a:lnSpc>
                <a:buFont typeface="Arial"/>
                <a:buChar char="•"/>
              </a:pPr>
              <a:r>
                <a:rPr lang="en-US" sz="2199" dirty="0">
                  <a:solidFill>
                    <a:srgbClr val="D9D9D9"/>
                  </a:solidFill>
                  <a:latin typeface="Public Sans"/>
                </a:rPr>
                <a:t>Capacitive soil moisture</a:t>
              </a:r>
            </a:p>
            <a:p>
              <a:pPr marL="474979" lvl="1" indent="-237490" algn="just">
                <a:lnSpc>
                  <a:spcPts val="3079"/>
                </a:lnSpc>
                <a:buFont typeface="Arial"/>
                <a:buChar char="•"/>
              </a:pPr>
              <a:r>
                <a:rPr lang="en-US" sz="2199" dirty="0">
                  <a:solidFill>
                    <a:srgbClr val="D9D9D9"/>
                  </a:solidFill>
                  <a:latin typeface="Public Sans"/>
                </a:rPr>
                <a:t>Water pump</a:t>
              </a:r>
            </a:p>
            <a:p>
              <a:pPr marL="474979" lvl="1" indent="-237490" algn="just">
                <a:lnSpc>
                  <a:spcPts val="3079"/>
                </a:lnSpc>
                <a:buFont typeface="Arial"/>
                <a:buChar char="•"/>
              </a:pPr>
              <a:r>
                <a:rPr lang="en-US" sz="2199" dirty="0">
                  <a:solidFill>
                    <a:srgbClr val="D9D9D9"/>
                  </a:solidFill>
                  <a:latin typeface="Public Sans"/>
                </a:rPr>
                <a:t>Fans</a:t>
              </a:r>
            </a:p>
            <a:p>
              <a:pPr marL="474979" lvl="1" indent="-237490" algn="just">
                <a:lnSpc>
                  <a:spcPts val="3079"/>
                </a:lnSpc>
                <a:buFont typeface="Arial"/>
                <a:buChar char="•"/>
              </a:pPr>
              <a:r>
                <a:rPr lang="en-US" sz="2199" dirty="0">
                  <a:solidFill>
                    <a:srgbClr val="D9D9D9"/>
                  </a:solidFill>
                  <a:latin typeface="Public Sans"/>
                </a:rPr>
                <a:t>Humidifier plate</a:t>
              </a:r>
            </a:p>
            <a:p>
              <a:pPr marL="474979" lvl="1" indent="-237490" algn="just">
                <a:lnSpc>
                  <a:spcPts val="3079"/>
                </a:lnSpc>
                <a:buFont typeface="Arial"/>
                <a:buChar char="•"/>
              </a:pPr>
              <a:r>
                <a:rPr lang="en-US" sz="2199" dirty="0">
                  <a:solidFill>
                    <a:srgbClr val="D9D9D9"/>
                  </a:solidFill>
                  <a:latin typeface="Public Sans"/>
                </a:rPr>
                <a:t>Lamp light</a:t>
              </a:r>
            </a:p>
          </p:txBody>
        </p:sp>
        <p:sp>
          <p:nvSpPr>
            <p:cNvPr id="4" name="TextBox 4"/>
            <p:cNvSpPr txBox="1"/>
            <p:nvPr/>
          </p:nvSpPr>
          <p:spPr>
            <a:xfrm>
              <a:off x="0" y="-85725"/>
              <a:ext cx="12430268" cy="999994"/>
            </a:xfrm>
            <a:prstGeom prst="rect">
              <a:avLst/>
            </a:prstGeom>
          </p:spPr>
          <p:txBody>
            <a:bodyPr lIns="0" tIns="0" rIns="0" bIns="0" rtlCol="0" anchor="t">
              <a:spAutoFit/>
            </a:bodyPr>
            <a:lstStyle/>
            <a:p>
              <a:pPr marL="0" lvl="0" indent="0" algn="l">
                <a:lnSpc>
                  <a:spcPts val="4950"/>
                </a:lnSpc>
              </a:pPr>
              <a:r>
                <a:rPr lang="en-US" sz="4500" dirty="0">
                  <a:solidFill>
                    <a:srgbClr val="D9D9D9"/>
                  </a:solidFill>
                  <a:latin typeface="Agrandir Narrow Bold"/>
                </a:rPr>
                <a:t>COMPONENTS</a:t>
              </a:r>
            </a:p>
          </p:txBody>
        </p:sp>
      </p:grpSp>
      <p:sp>
        <p:nvSpPr>
          <p:cNvPr id="5" name="Freeform 5"/>
          <p:cNvSpPr/>
          <p:nvPr/>
        </p:nvSpPr>
        <p:spPr>
          <a:xfrm>
            <a:off x="10909149" y="1055990"/>
            <a:ext cx="6350151" cy="8383407"/>
          </a:xfrm>
          <a:custGeom>
            <a:avLst/>
            <a:gdLst/>
            <a:ahLst/>
            <a:cxnLst/>
            <a:rect l="l" t="t" r="r" b="b"/>
            <a:pathLst>
              <a:path w="6350151" h="8383407">
                <a:moveTo>
                  <a:pt x="0" y="0"/>
                </a:moveTo>
                <a:lnTo>
                  <a:pt x="6350151" y="0"/>
                </a:lnTo>
                <a:lnTo>
                  <a:pt x="6350151" y="8383407"/>
                </a:lnTo>
                <a:lnTo>
                  <a:pt x="0" y="8383407"/>
                </a:lnTo>
                <a:lnTo>
                  <a:pt x="0" y="0"/>
                </a:lnTo>
                <a:close/>
              </a:path>
            </a:pathLst>
          </a:custGeom>
          <a:blipFill>
            <a:blip r:embed="rId3"/>
            <a:stretch>
              <a:fillRect l="-111625" r="-61882" b="-16630"/>
            </a:stretch>
          </a:blipFill>
        </p:spPr>
        <p:txBody>
          <a:bodyPr/>
          <a:lstStyle/>
          <a:p>
            <a:endParaRPr lang="ar-SA"/>
          </a:p>
        </p:txBody>
      </p:sp>
      <p:sp>
        <p:nvSpPr>
          <p:cNvPr id="6" name="TextBox 6"/>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28700" y="2924933"/>
            <a:ext cx="5147452" cy="5147452"/>
          </a:xfrm>
          <a:custGeom>
            <a:avLst/>
            <a:gdLst/>
            <a:ahLst/>
            <a:cxnLst/>
            <a:rect l="l" t="t" r="r" b="b"/>
            <a:pathLst>
              <a:path w="5147452" h="5147452">
                <a:moveTo>
                  <a:pt x="0" y="0"/>
                </a:moveTo>
                <a:lnTo>
                  <a:pt x="5147452" y="0"/>
                </a:lnTo>
                <a:lnTo>
                  <a:pt x="5147452" y="5147451"/>
                </a:lnTo>
                <a:lnTo>
                  <a:pt x="0" y="5147451"/>
                </a:lnTo>
                <a:lnTo>
                  <a:pt x="0" y="0"/>
                </a:lnTo>
                <a:close/>
              </a:path>
            </a:pathLst>
          </a:custGeom>
          <a:blipFill>
            <a:blip r:embed="rId3"/>
            <a:stretch>
              <a:fillRect/>
            </a:stretch>
          </a:blipFill>
        </p:spPr>
        <p:txBody>
          <a:bodyPr/>
          <a:lstStyle/>
          <a:p>
            <a:endParaRPr lang="ar-SA"/>
          </a:p>
        </p:txBody>
      </p:sp>
      <p:sp>
        <p:nvSpPr>
          <p:cNvPr id="3" name="TextBox 3"/>
          <p:cNvSpPr txBox="1"/>
          <p:nvPr/>
        </p:nvSpPr>
        <p:spPr>
          <a:xfrm>
            <a:off x="1028700" y="981075"/>
            <a:ext cx="12093742" cy="733425"/>
          </a:xfrm>
          <a:prstGeom prst="rect">
            <a:avLst/>
          </a:prstGeom>
        </p:spPr>
        <p:txBody>
          <a:bodyPr lIns="0" tIns="0" rIns="0" bIns="0" rtlCol="0" anchor="t">
            <a:spAutoFit/>
          </a:bodyPr>
          <a:lstStyle/>
          <a:p>
            <a:pPr>
              <a:lnSpc>
                <a:spcPts val="4500"/>
              </a:lnSpc>
              <a:spcBef>
                <a:spcPct val="0"/>
              </a:spcBef>
            </a:pPr>
            <a:r>
              <a:rPr lang="en-US" sz="4500" dirty="0">
                <a:solidFill>
                  <a:srgbClr val="232526"/>
                </a:solidFill>
                <a:latin typeface="Agrandir Narrow Bold"/>
              </a:rPr>
              <a:t>MICROCONTROLLER</a:t>
            </a:r>
          </a:p>
        </p:txBody>
      </p:sp>
      <p:sp>
        <p:nvSpPr>
          <p:cNvPr id="4" name="TextBox 4"/>
          <p:cNvSpPr txBox="1"/>
          <p:nvPr/>
        </p:nvSpPr>
        <p:spPr>
          <a:xfrm>
            <a:off x="6749944" y="4091141"/>
            <a:ext cx="10183729" cy="3481520"/>
          </a:xfrm>
          <a:prstGeom prst="rect">
            <a:avLst/>
          </a:prstGeom>
        </p:spPr>
        <p:txBody>
          <a:bodyPr lIns="0" tIns="0" rIns="0" bIns="0" rtlCol="0" anchor="t">
            <a:spAutoFit/>
          </a:bodyPr>
          <a:lstStyle/>
          <a:p>
            <a:pPr algn="just">
              <a:lnSpc>
                <a:spcPts val="2499"/>
              </a:lnSpc>
            </a:pPr>
            <a:r>
              <a:rPr lang="en-US" sz="2499" dirty="0">
                <a:solidFill>
                  <a:srgbClr val="232526"/>
                </a:solidFill>
                <a:latin typeface="Public Sans"/>
              </a:rPr>
              <a:t>The ESP32 is a microcontroller board with built-in Wi-Fi and Bluetooth connectivity, making it suitable for IoT applications. </a:t>
            </a:r>
          </a:p>
          <a:p>
            <a:pPr algn="just">
              <a:lnSpc>
                <a:spcPts val="2499"/>
              </a:lnSpc>
            </a:pPr>
            <a:endParaRPr lang="en-US" sz="2499" dirty="0">
              <a:solidFill>
                <a:srgbClr val="232526"/>
              </a:solidFill>
              <a:latin typeface="Public Sans"/>
            </a:endParaRPr>
          </a:p>
          <a:p>
            <a:pPr marL="539749" lvl="1" indent="-269875" algn="just">
              <a:lnSpc>
                <a:spcPts val="2499"/>
              </a:lnSpc>
              <a:buFont typeface="Arial"/>
              <a:buChar char="•"/>
            </a:pPr>
            <a:r>
              <a:rPr lang="en-US" sz="2499" dirty="0">
                <a:solidFill>
                  <a:srgbClr val="232526"/>
                </a:solidFill>
                <a:latin typeface="Public Sans"/>
              </a:rPr>
              <a:t>It has a dual-core processor, GPIO pins for interfacing with external devices, and ample memory for code and data storage. </a:t>
            </a:r>
          </a:p>
          <a:p>
            <a:pPr algn="just">
              <a:lnSpc>
                <a:spcPts val="2499"/>
              </a:lnSpc>
            </a:pPr>
            <a:endParaRPr lang="en-US" sz="2499" dirty="0">
              <a:solidFill>
                <a:srgbClr val="232526"/>
              </a:solidFill>
              <a:latin typeface="Public Sans"/>
            </a:endParaRPr>
          </a:p>
          <a:p>
            <a:pPr marL="539749" lvl="1" indent="-269875" algn="just">
              <a:lnSpc>
                <a:spcPts val="2499"/>
              </a:lnSpc>
              <a:buFont typeface="Arial"/>
              <a:buChar char="•"/>
            </a:pPr>
            <a:r>
              <a:rPr lang="en-US" sz="2499" dirty="0">
                <a:solidFill>
                  <a:srgbClr val="232526"/>
                </a:solidFill>
                <a:latin typeface="Public Sans"/>
              </a:rPr>
              <a:t>It supports various programming languages and has a vibrant open-source community.</a:t>
            </a:r>
          </a:p>
          <a:p>
            <a:pPr algn="just">
              <a:lnSpc>
                <a:spcPts val="2499"/>
              </a:lnSpc>
            </a:pPr>
            <a:endParaRPr lang="en-US" sz="2499" dirty="0">
              <a:solidFill>
                <a:srgbClr val="232526"/>
              </a:solidFill>
              <a:latin typeface="Public Sans"/>
            </a:endParaRPr>
          </a:p>
          <a:p>
            <a:pPr algn="just">
              <a:lnSpc>
                <a:spcPts val="2499"/>
              </a:lnSpc>
            </a:pPr>
            <a:endParaRPr lang="en-US" sz="2499" dirty="0">
              <a:solidFill>
                <a:srgbClr val="232526"/>
              </a:solidFill>
              <a:latin typeface="Public Sans"/>
            </a:endParaRPr>
          </a:p>
          <a:p>
            <a:pPr algn="just">
              <a:lnSpc>
                <a:spcPts val="2499"/>
              </a:lnSpc>
              <a:spcBef>
                <a:spcPct val="0"/>
              </a:spcBef>
            </a:pPr>
            <a:endParaRPr lang="en-US" sz="2499" dirty="0">
              <a:solidFill>
                <a:srgbClr val="232526"/>
              </a:solidFill>
              <a:latin typeface="Public Sans"/>
            </a:endParaRPr>
          </a:p>
        </p:txBody>
      </p:sp>
      <p:sp>
        <p:nvSpPr>
          <p:cNvPr id="5" name="TextBox 5"/>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28700" y="2012851"/>
            <a:ext cx="1883130" cy="1569275"/>
          </a:xfrm>
          <a:custGeom>
            <a:avLst/>
            <a:gdLst/>
            <a:ahLst/>
            <a:cxnLst/>
            <a:rect l="l" t="t" r="r" b="b"/>
            <a:pathLst>
              <a:path w="1883130" h="1569275">
                <a:moveTo>
                  <a:pt x="0" y="0"/>
                </a:moveTo>
                <a:lnTo>
                  <a:pt x="1883130" y="0"/>
                </a:lnTo>
                <a:lnTo>
                  <a:pt x="1883130" y="1569275"/>
                </a:lnTo>
                <a:lnTo>
                  <a:pt x="0" y="1569275"/>
                </a:lnTo>
                <a:lnTo>
                  <a:pt x="0" y="0"/>
                </a:lnTo>
                <a:close/>
              </a:path>
            </a:pathLst>
          </a:custGeom>
          <a:blipFill>
            <a:blip r:embed="rId3"/>
            <a:stretch>
              <a:fillRect/>
            </a:stretch>
          </a:blipFill>
        </p:spPr>
        <p:txBody>
          <a:bodyPr/>
          <a:lstStyle/>
          <a:p>
            <a:endParaRPr lang="ar-SA"/>
          </a:p>
        </p:txBody>
      </p:sp>
      <p:sp>
        <p:nvSpPr>
          <p:cNvPr id="3" name="Freeform 3"/>
          <p:cNvSpPr/>
          <p:nvPr/>
        </p:nvSpPr>
        <p:spPr>
          <a:xfrm>
            <a:off x="1028700" y="3870512"/>
            <a:ext cx="1883130" cy="1569275"/>
          </a:xfrm>
          <a:custGeom>
            <a:avLst/>
            <a:gdLst/>
            <a:ahLst/>
            <a:cxnLst/>
            <a:rect l="l" t="t" r="r" b="b"/>
            <a:pathLst>
              <a:path w="1883130" h="1569275">
                <a:moveTo>
                  <a:pt x="0" y="0"/>
                </a:moveTo>
                <a:lnTo>
                  <a:pt x="1883130" y="0"/>
                </a:lnTo>
                <a:lnTo>
                  <a:pt x="1883130" y="1569275"/>
                </a:lnTo>
                <a:lnTo>
                  <a:pt x="0" y="1569275"/>
                </a:lnTo>
                <a:lnTo>
                  <a:pt x="0" y="0"/>
                </a:lnTo>
                <a:close/>
              </a:path>
            </a:pathLst>
          </a:custGeom>
          <a:blipFill>
            <a:blip r:embed="rId4"/>
            <a:stretch>
              <a:fillRect t="-8066" b="-11933"/>
            </a:stretch>
          </a:blipFill>
        </p:spPr>
        <p:txBody>
          <a:bodyPr/>
          <a:lstStyle/>
          <a:p>
            <a:endParaRPr lang="ar-SA"/>
          </a:p>
        </p:txBody>
      </p:sp>
      <p:sp>
        <p:nvSpPr>
          <p:cNvPr id="4" name="Freeform 4"/>
          <p:cNvSpPr/>
          <p:nvPr/>
        </p:nvSpPr>
        <p:spPr>
          <a:xfrm>
            <a:off x="1028700" y="5725537"/>
            <a:ext cx="1883130" cy="1569275"/>
          </a:xfrm>
          <a:custGeom>
            <a:avLst/>
            <a:gdLst/>
            <a:ahLst/>
            <a:cxnLst/>
            <a:rect l="l" t="t" r="r" b="b"/>
            <a:pathLst>
              <a:path w="1883130" h="1569275">
                <a:moveTo>
                  <a:pt x="0" y="0"/>
                </a:moveTo>
                <a:lnTo>
                  <a:pt x="1883130" y="0"/>
                </a:lnTo>
                <a:lnTo>
                  <a:pt x="1883130" y="1569275"/>
                </a:lnTo>
                <a:lnTo>
                  <a:pt x="0" y="1569275"/>
                </a:lnTo>
                <a:lnTo>
                  <a:pt x="0" y="0"/>
                </a:lnTo>
                <a:close/>
              </a:path>
            </a:pathLst>
          </a:custGeom>
          <a:blipFill>
            <a:blip r:embed="rId5"/>
            <a:stretch>
              <a:fillRect t="-9999" b="-10000"/>
            </a:stretch>
          </a:blipFill>
        </p:spPr>
        <p:txBody>
          <a:bodyPr/>
          <a:lstStyle/>
          <a:p>
            <a:endParaRPr lang="ar-SA"/>
          </a:p>
        </p:txBody>
      </p:sp>
      <p:sp>
        <p:nvSpPr>
          <p:cNvPr id="5" name="Freeform 5"/>
          <p:cNvSpPr/>
          <p:nvPr/>
        </p:nvSpPr>
        <p:spPr>
          <a:xfrm>
            <a:off x="1028700" y="7580562"/>
            <a:ext cx="1883130" cy="1569275"/>
          </a:xfrm>
          <a:custGeom>
            <a:avLst/>
            <a:gdLst/>
            <a:ahLst/>
            <a:cxnLst/>
            <a:rect l="l" t="t" r="r" b="b"/>
            <a:pathLst>
              <a:path w="1883130" h="1569275">
                <a:moveTo>
                  <a:pt x="0" y="0"/>
                </a:moveTo>
                <a:lnTo>
                  <a:pt x="1883130" y="0"/>
                </a:lnTo>
                <a:lnTo>
                  <a:pt x="1883130" y="1569274"/>
                </a:lnTo>
                <a:lnTo>
                  <a:pt x="0" y="1569274"/>
                </a:lnTo>
                <a:lnTo>
                  <a:pt x="0" y="0"/>
                </a:lnTo>
                <a:close/>
              </a:path>
            </a:pathLst>
          </a:custGeom>
          <a:blipFill>
            <a:blip r:embed="rId6"/>
            <a:stretch>
              <a:fillRect t="-9999" b="-9999"/>
            </a:stretch>
          </a:blipFill>
        </p:spPr>
        <p:txBody>
          <a:bodyPr/>
          <a:lstStyle/>
          <a:p>
            <a:endParaRPr lang="ar-SA"/>
          </a:p>
        </p:txBody>
      </p:sp>
      <p:sp>
        <p:nvSpPr>
          <p:cNvPr id="6" name="TextBox 6"/>
          <p:cNvSpPr txBox="1"/>
          <p:nvPr/>
        </p:nvSpPr>
        <p:spPr>
          <a:xfrm>
            <a:off x="1028700" y="962025"/>
            <a:ext cx="12093742" cy="780214"/>
          </a:xfrm>
          <a:prstGeom prst="rect">
            <a:avLst/>
          </a:prstGeom>
        </p:spPr>
        <p:txBody>
          <a:bodyPr lIns="0" tIns="0" rIns="0" bIns="0" rtlCol="0" anchor="t">
            <a:spAutoFit/>
          </a:bodyPr>
          <a:lstStyle/>
          <a:p>
            <a:pPr>
              <a:lnSpc>
                <a:spcPts val="6000"/>
              </a:lnSpc>
              <a:spcBef>
                <a:spcPct val="0"/>
              </a:spcBef>
            </a:pPr>
            <a:r>
              <a:rPr lang="en-US" sz="6000" dirty="0">
                <a:solidFill>
                  <a:srgbClr val="232526"/>
                </a:solidFill>
                <a:latin typeface="Agrandir Narrow Bold"/>
              </a:rPr>
              <a:t>SENSORS</a:t>
            </a:r>
          </a:p>
        </p:txBody>
      </p:sp>
      <p:sp>
        <p:nvSpPr>
          <p:cNvPr id="7" name="TextBox 7"/>
          <p:cNvSpPr txBox="1"/>
          <p:nvPr/>
        </p:nvSpPr>
        <p:spPr>
          <a:xfrm>
            <a:off x="2911830" y="2041426"/>
            <a:ext cx="11644270" cy="946686"/>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LDR: The LDR (Light Dependent Resistor) is a sensor that detects changes in light levels</a:t>
            </a:r>
          </a:p>
          <a:p>
            <a:pPr algn="just">
              <a:lnSpc>
                <a:spcPts val="2400"/>
              </a:lnSpc>
              <a:spcBef>
                <a:spcPct val="0"/>
              </a:spcBef>
            </a:pPr>
            <a:endParaRPr lang="en-US" sz="2400" dirty="0">
              <a:solidFill>
                <a:srgbClr val="232526"/>
              </a:solidFill>
              <a:latin typeface="Public Sans"/>
            </a:endParaRPr>
          </a:p>
        </p:txBody>
      </p:sp>
      <p:sp>
        <p:nvSpPr>
          <p:cNvPr id="8" name="TextBox 8"/>
          <p:cNvSpPr txBox="1"/>
          <p:nvPr/>
        </p:nvSpPr>
        <p:spPr>
          <a:xfrm>
            <a:off x="2911830" y="3899087"/>
            <a:ext cx="11644270" cy="946686"/>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DHT11: The DHT11 is a temperature and humidity sensor that detects changes in ambient temperature and humidity levels</a:t>
            </a:r>
          </a:p>
          <a:p>
            <a:pPr algn="just">
              <a:lnSpc>
                <a:spcPts val="2400"/>
              </a:lnSpc>
              <a:spcBef>
                <a:spcPct val="0"/>
              </a:spcBef>
            </a:pPr>
            <a:endParaRPr lang="en-US" sz="2400" dirty="0">
              <a:solidFill>
                <a:srgbClr val="232526"/>
              </a:solidFill>
              <a:latin typeface="Public Sans"/>
            </a:endParaRPr>
          </a:p>
        </p:txBody>
      </p:sp>
      <p:sp>
        <p:nvSpPr>
          <p:cNvPr id="9" name="TextBox 9"/>
          <p:cNvSpPr txBox="1"/>
          <p:nvPr/>
        </p:nvSpPr>
        <p:spPr>
          <a:xfrm>
            <a:off x="2911830" y="5754112"/>
            <a:ext cx="11644270" cy="1251453"/>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Water level sensor: A water level sensor measures the level of water in a container and is used for automated control and monitoring of water levels in various applications</a:t>
            </a:r>
          </a:p>
          <a:p>
            <a:pPr algn="just">
              <a:lnSpc>
                <a:spcPts val="2400"/>
              </a:lnSpc>
              <a:spcBef>
                <a:spcPct val="0"/>
              </a:spcBef>
            </a:pPr>
            <a:endParaRPr lang="en-US" sz="2400" dirty="0">
              <a:solidFill>
                <a:srgbClr val="232526"/>
              </a:solidFill>
              <a:latin typeface="Public Sans"/>
            </a:endParaRPr>
          </a:p>
        </p:txBody>
      </p:sp>
      <p:sp>
        <p:nvSpPr>
          <p:cNvPr id="10" name="TextBox 10"/>
          <p:cNvSpPr txBox="1"/>
          <p:nvPr/>
        </p:nvSpPr>
        <p:spPr>
          <a:xfrm>
            <a:off x="2911830" y="7609137"/>
            <a:ext cx="11644270" cy="1251453"/>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Capacitive soil moisture sensor: A capacitive soil moisture sensor measures the moisture content in the soil using capacitance</a:t>
            </a:r>
          </a:p>
          <a:p>
            <a:pPr algn="just">
              <a:lnSpc>
                <a:spcPts val="2400"/>
              </a:lnSpc>
            </a:pPr>
            <a:endParaRPr lang="en-US" sz="2400" dirty="0">
              <a:solidFill>
                <a:srgbClr val="232526"/>
              </a:solidFill>
              <a:latin typeface="Public Sans"/>
            </a:endParaRPr>
          </a:p>
          <a:p>
            <a:pPr algn="just">
              <a:lnSpc>
                <a:spcPts val="2400"/>
              </a:lnSpc>
              <a:spcBef>
                <a:spcPct val="0"/>
              </a:spcBef>
            </a:pPr>
            <a:endParaRPr lang="en-US" sz="2400" dirty="0">
              <a:solidFill>
                <a:srgbClr val="232526"/>
              </a:solidFill>
              <a:latin typeface="Public Sans"/>
            </a:endParaRPr>
          </a:p>
        </p:txBody>
      </p:sp>
      <p:sp>
        <p:nvSpPr>
          <p:cNvPr id="11" name="TextBox 11"/>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28700" y="1943101"/>
            <a:ext cx="1883482" cy="1569275"/>
          </a:xfrm>
          <a:custGeom>
            <a:avLst/>
            <a:gdLst/>
            <a:ahLst/>
            <a:cxnLst/>
            <a:rect l="l" t="t" r="r" b="b"/>
            <a:pathLst>
              <a:path w="1883482" h="1569275">
                <a:moveTo>
                  <a:pt x="0" y="0"/>
                </a:moveTo>
                <a:lnTo>
                  <a:pt x="1883482" y="0"/>
                </a:lnTo>
                <a:lnTo>
                  <a:pt x="1883482" y="1569275"/>
                </a:lnTo>
                <a:lnTo>
                  <a:pt x="0" y="1569275"/>
                </a:lnTo>
                <a:lnTo>
                  <a:pt x="0" y="0"/>
                </a:lnTo>
                <a:close/>
              </a:path>
            </a:pathLst>
          </a:custGeom>
          <a:blipFill>
            <a:blip r:embed="rId3"/>
            <a:stretch>
              <a:fillRect t="-10011" b="-10011"/>
            </a:stretch>
          </a:blipFill>
        </p:spPr>
        <p:txBody>
          <a:bodyPr/>
          <a:lstStyle/>
          <a:p>
            <a:endParaRPr lang="ar-SA"/>
          </a:p>
        </p:txBody>
      </p:sp>
      <p:sp>
        <p:nvSpPr>
          <p:cNvPr id="3" name="Freeform 3"/>
          <p:cNvSpPr/>
          <p:nvPr/>
        </p:nvSpPr>
        <p:spPr>
          <a:xfrm>
            <a:off x="1028700" y="3798073"/>
            <a:ext cx="1872339" cy="1569275"/>
          </a:xfrm>
          <a:custGeom>
            <a:avLst/>
            <a:gdLst/>
            <a:ahLst/>
            <a:cxnLst/>
            <a:rect l="l" t="t" r="r" b="b"/>
            <a:pathLst>
              <a:path w="1872339" h="1569275">
                <a:moveTo>
                  <a:pt x="0" y="0"/>
                </a:moveTo>
                <a:lnTo>
                  <a:pt x="1872339" y="0"/>
                </a:lnTo>
                <a:lnTo>
                  <a:pt x="1872339" y="1569275"/>
                </a:lnTo>
                <a:lnTo>
                  <a:pt x="0" y="1569275"/>
                </a:lnTo>
                <a:lnTo>
                  <a:pt x="0" y="0"/>
                </a:lnTo>
                <a:close/>
              </a:path>
            </a:pathLst>
          </a:custGeom>
          <a:blipFill>
            <a:blip r:embed="rId4"/>
            <a:stretch>
              <a:fillRect r="-4851" b="-17684"/>
            </a:stretch>
          </a:blipFill>
        </p:spPr>
        <p:txBody>
          <a:bodyPr/>
          <a:lstStyle/>
          <a:p>
            <a:endParaRPr lang="ar-SA"/>
          </a:p>
        </p:txBody>
      </p:sp>
      <p:sp>
        <p:nvSpPr>
          <p:cNvPr id="4" name="Freeform 4"/>
          <p:cNvSpPr/>
          <p:nvPr/>
        </p:nvSpPr>
        <p:spPr>
          <a:xfrm>
            <a:off x="1028700" y="5653098"/>
            <a:ext cx="1872339" cy="1559990"/>
          </a:xfrm>
          <a:custGeom>
            <a:avLst/>
            <a:gdLst/>
            <a:ahLst/>
            <a:cxnLst/>
            <a:rect l="l" t="t" r="r" b="b"/>
            <a:pathLst>
              <a:path w="1872339" h="1559990">
                <a:moveTo>
                  <a:pt x="0" y="0"/>
                </a:moveTo>
                <a:lnTo>
                  <a:pt x="1872339" y="0"/>
                </a:lnTo>
                <a:lnTo>
                  <a:pt x="1872339" y="1559990"/>
                </a:lnTo>
                <a:lnTo>
                  <a:pt x="0" y="1559990"/>
                </a:lnTo>
                <a:lnTo>
                  <a:pt x="0" y="0"/>
                </a:lnTo>
                <a:close/>
              </a:path>
            </a:pathLst>
          </a:custGeom>
          <a:blipFill>
            <a:blip r:embed="rId5"/>
            <a:stretch>
              <a:fillRect t="-11486" b="-11486"/>
            </a:stretch>
          </a:blipFill>
        </p:spPr>
        <p:txBody>
          <a:bodyPr/>
          <a:lstStyle/>
          <a:p>
            <a:endParaRPr lang="ar-SA"/>
          </a:p>
        </p:txBody>
      </p:sp>
      <p:sp>
        <p:nvSpPr>
          <p:cNvPr id="5" name="Freeform 5"/>
          <p:cNvSpPr/>
          <p:nvPr/>
        </p:nvSpPr>
        <p:spPr>
          <a:xfrm>
            <a:off x="1028700" y="7498838"/>
            <a:ext cx="1872339" cy="1544305"/>
          </a:xfrm>
          <a:custGeom>
            <a:avLst/>
            <a:gdLst/>
            <a:ahLst/>
            <a:cxnLst/>
            <a:rect l="l" t="t" r="r" b="b"/>
            <a:pathLst>
              <a:path w="1872339" h="1544305">
                <a:moveTo>
                  <a:pt x="0" y="0"/>
                </a:moveTo>
                <a:lnTo>
                  <a:pt x="1872339" y="0"/>
                </a:lnTo>
                <a:lnTo>
                  <a:pt x="1872339" y="1544306"/>
                </a:lnTo>
                <a:lnTo>
                  <a:pt x="0" y="1544306"/>
                </a:lnTo>
                <a:lnTo>
                  <a:pt x="0" y="0"/>
                </a:lnTo>
                <a:close/>
              </a:path>
            </a:pathLst>
          </a:custGeom>
          <a:blipFill>
            <a:blip r:embed="rId6"/>
            <a:stretch>
              <a:fillRect l="-8186" r="-8186"/>
            </a:stretch>
          </a:blipFill>
        </p:spPr>
        <p:txBody>
          <a:bodyPr/>
          <a:lstStyle/>
          <a:p>
            <a:endParaRPr lang="ar-SA"/>
          </a:p>
        </p:txBody>
      </p:sp>
      <p:sp>
        <p:nvSpPr>
          <p:cNvPr id="6" name="TextBox 6"/>
          <p:cNvSpPr txBox="1"/>
          <p:nvPr/>
        </p:nvSpPr>
        <p:spPr>
          <a:xfrm>
            <a:off x="1028700" y="962025"/>
            <a:ext cx="12093742" cy="981076"/>
          </a:xfrm>
          <a:prstGeom prst="rect">
            <a:avLst/>
          </a:prstGeom>
        </p:spPr>
        <p:txBody>
          <a:bodyPr lIns="0" tIns="0" rIns="0" bIns="0" rtlCol="0" anchor="t">
            <a:spAutoFit/>
          </a:bodyPr>
          <a:lstStyle/>
          <a:p>
            <a:pPr>
              <a:lnSpc>
                <a:spcPts val="6000"/>
              </a:lnSpc>
              <a:spcBef>
                <a:spcPct val="0"/>
              </a:spcBef>
            </a:pPr>
            <a:r>
              <a:rPr lang="en-US" sz="6000" dirty="0">
                <a:solidFill>
                  <a:srgbClr val="232526"/>
                </a:solidFill>
                <a:latin typeface="Agrandir Narrow Bold"/>
              </a:rPr>
              <a:t>ACTUATORS</a:t>
            </a:r>
          </a:p>
        </p:txBody>
      </p:sp>
      <p:sp>
        <p:nvSpPr>
          <p:cNvPr id="7" name="TextBox 7"/>
          <p:cNvSpPr txBox="1"/>
          <p:nvPr/>
        </p:nvSpPr>
        <p:spPr>
          <a:xfrm>
            <a:off x="2912182" y="1971676"/>
            <a:ext cx="11644270" cy="946686"/>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Water pump: The water pump is used to provide plants with a consistent supply of water</a:t>
            </a:r>
          </a:p>
          <a:p>
            <a:pPr algn="just">
              <a:lnSpc>
                <a:spcPts val="2400"/>
              </a:lnSpc>
              <a:spcBef>
                <a:spcPct val="0"/>
              </a:spcBef>
            </a:pPr>
            <a:endParaRPr lang="en-US" sz="2400" dirty="0">
              <a:solidFill>
                <a:srgbClr val="232526"/>
              </a:solidFill>
              <a:latin typeface="Public Sans"/>
            </a:endParaRPr>
          </a:p>
        </p:txBody>
      </p:sp>
      <p:sp>
        <p:nvSpPr>
          <p:cNvPr id="8" name="TextBox 8"/>
          <p:cNvSpPr txBox="1"/>
          <p:nvPr/>
        </p:nvSpPr>
        <p:spPr>
          <a:xfrm>
            <a:off x="2912182" y="3826648"/>
            <a:ext cx="11644270" cy="946686"/>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Fans: Fans are used to circulate air within the growing environment, ensuring even distribution of temperature and humidity</a:t>
            </a:r>
          </a:p>
          <a:p>
            <a:pPr algn="just">
              <a:lnSpc>
                <a:spcPts val="2400"/>
              </a:lnSpc>
              <a:spcBef>
                <a:spcPct val="0"/>
              </a:spcBef>
            </a:pPr>
            <a:endParaRPr lang="en-US" sz="2400" dirty="0">
              <a:solidFill>
                <a:srgbClr val="232526"/>
              </a:solidFill>
              <a:latin typeface="Public Sans"/>
            </a:endParaRPr>
          </a:p>
        </p:txBody>
      </p:sp>
      <p:sp>
        <p:nvSpPr>
          <p:cNvPr id="9" name="TextBox 9"/>
          <p:cNvSpPr txBox="1"/>
          <p:nvPr/>
        </p:nvSpPr>
        <p:spPr>
          <a:xfrm>
            <a:off x="2912182" y="5681673"/>
            <a:ext cx="11644270" cy="1251453"/>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Humidifier atomization plate: The humidifier atomization plate is used to generate a fine mist of water droplets, which helps to increase humidity levels within the growing environment</a:t>
            </a:r>
          </a:p>
          <a:p>
            <a:pPr algn="just">
              <a:lnSpc>
                <a:spcPts val="2400"/>
              </a:lnSpc>
              <a:spcBef>
                <a:spcPct val="0"/>
              </a:spcBef>
            </a:pPr>
            <a:endParaRPr lang="en-US" sz="2400" dirty="0">
              <a:solidFill>
                <a:srgbClr val="232526"/>
              </a:solidFill>
              <a:latin typeface="Public Sans"/>
            </a:endParaRPr>
          </a:p>
        </p:txBody>
      </p:sp>
      <p:sp>
        <p:nvSpPr>
          <p:cNvPr id="10" name="TextBox 10"/>
          <p:cNvSpPr txBox="1"/>
          <p:nvPr/>
        </p:nvSpPr>
        <p:spPr>
          <a:xfrm>
            <a:off x="2912182" y="7527413"/>
            <a:ext cx="11644270" cy="641919"/>
          </a:xfrm>
          <a:prstGeom prst="rect">
            <a:avLst/>
          </a:prstGeom>
        </p:spPr>
        <p:txBody>
          <a:bodyPr lIns="0" tIns="0" rIns="0" bIns="0" rtlCol="0" anchor="t">
            <a:spAutoFit/>
          </a:bodyPr>
          <a:lstStyle/>
          <a:p>
            <a:pPr marL="518160" lvl="1" indent="-259080" algn="just">
              <a:lnSpc>
                <a:spcPts val="2400"/>
              </a:lnSpc>
              <a:buFont typeface="Arial"/>
              <a:buChar char="•"/>
            </a:pPr>
            <a:r>
              <a:rPr lang="en-US" sz="2400" dirty="0">
                <a:solidFill>
                  <a:srgbClr val="232526"/>
                </a:solidFill>
                <a:latin typeface="Public Sans"/>
              </a:rPr>
              <a:t>Lamp Light: A lamp light bulb is an electric device that produces light</a:t>
            </a:r>
          </a:p>
          <a:p>
            <a:pPr algn="just">
              <a:lnSpc>
                <a:spcPts val="2400"/>
              </a:lnSpc>
              <a:spcBef>
                <a:spcPct val="0"/>
              </a:spcBef>
            </a:pPr>
            <a:endParaRPr lang="en-US" sz="2400" dirty="0">
              <a:solidFill>
                <a:srgbClr val="232526"/>
              </a:solidFill>
              <a:latin typeface="Public Sans"/>
            </a:endParaRPr>
          </a:p>
        </p:txBody>
      </p:sp>
      <p:sp>
        <p:nvSpPr>
          <p:cNvPr id="11" name="TextBox 11"/>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28700" y="2590800"/>
            <a:ext cx="16230600" cy="5076806"/>
          </a:xfrm>
          <a:prstGeom prst="rect">
            <a:avLst/>
          </a:prstGeom>
        </p:spPr>
        <p:txBody>
          <a:bodyPr lIns="0" tIns="0" rIns="0" bIns="0" rtlCol="0" anchor="t">
            <a:spAutoFit/>
          </a:bodyPr>
          <a:lstStyle/>
          <a:p>
            <a:pPr algn="just">
              <a:lnSpc>
                <a:spcPts val="3079"/>
              </a:lnSpc>
            </a:pPr>
            <a:r>
              <a:rPr lang="en-US" sz="2199" dirty="0">
                <a:solidFill>
                  <a:srgbClr val="232526"/>
                </a:solidFill>
                <a:latin typeface="Public Sans"/>
              </a:rPr>
              <a:t>The main results achieved from building the Adaptive Environment for Plants project :</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Our project has the potential to make indoor gardening more sustainable, accessible, and efficient</a:t>
            </a:r>
          </a:p>
          <a:p>
            <a:pPr marL="474979" lvl="1" indent="-237490" algn="just">
              <a:lnSpc>
                <a:spcPts val="3079"/>
              </a:lnSpc>
              <a:buFont typeface="Arial"/>
              <a:buChar char="•"/>
            </a:pPr>
            <a:r>
              <a:rPr lang="en-US" sz="2199" dirty="0">
                <a:solidFill>
                  <a:srgbClr val="232526"/>
                </a:solidFill>
                <a:latin typeface="Public Sans"/>
              </a:rPr>
              <a:t>Creation of an optimal growing environment for indoor plants using advanced sensors and control systems</a:t>
            </a:r>
          </a:p>
          <a:p>
            <a:pPr marL="474979" lvl="1" indent="-237490" algn="just">
              <a:lnSpc>
                <a:spcPts val="3079"/>
              </a:lnSpc>
              <a:buFont typeface="Arial"/>
              <a:buChar char="•"/>
            </a:pPr>
            <a:r>
              <a:rPr lang="en-US" sz="2199" dirty="0">
                <a:solidFill>
                  <a:srgbClr val="232526"/>
                </a:solidFill>
                <a:latin typeface="Public Sans"/>
              </a:rPr>
              <a:t>Reduction of resource usage through the precise control of growing conditions</a:t>
            </a:r>
          </a:p>
          <a:p>
            <a:pPr marL="474979" lvl="1" indent="-237490" algn="just">
              <a:lnSpc>
                <a:spcPts val="3079"/>
              </a:lnSpc>
              <a:buFont typeface="Arial"/>
              <a:buChar char="•"/>
            </a:pPr>
            <a:r>
              <a:rPr lang="en-US" sz="2199" dirty="0">
                <a:solidFill>
                  <a:srgbClr val="232526"/>
                </a:solidFill>
                <a:latin typeface="Public Sans"/>
              </a:rPr>
              <a:t>Improved plant growth and health, with the potential for higher quality and yield of crops</a:t>
            </a:r>
          </a:p>
          <a:p>
            <a:pPr marL="474979" lvl="1" indent="-237490" algn="just">
              <a:lnSpc>
                <a:spcPts val="3079"/>
              </a:lnSpc>
              <a:buFont typeface="Arial"/>
              <a:buChar char="•"/>
            </a:pPr>
            <a:r>
              <a:rPr lang="en-US" sz="2199" dirty="0">
                <a:solidFill>
                  <a:srgbClr val="232526"/>
                </a:solidFill>
                <a:latin typeface="Public Sans"/>
              </a:rPr>
              <a:t>Early detection of plant health issues through the use of sensors and alerts</a:t>
            </a:r>
          </a:p>
          <a:p>
            <a:pPr marL="474979" lvl="1" indent="-237490" algn="just">
              <a:lnSpc>
                <a:spcPts val="3079"/>
              </a:lnSpc>
              <a:buFont typeface="Arial"/>
              <a:buChar char="•"/>
            </a:pPr>
            <a:r>
              <a:rPr lang="en-US" sz="2199" dirty="0">
                <a:solidFill>
                  <a:srgbClr val="232526"/>
                </a:solidFill>
                <a:latin typeface="Public Sans"/>
              </a:rPr>
              <a:t>Optimization of space utilization in indoor gardening</a:t>
            </a:r>
          </a:p>
          <a:p>
            <a:pPr marL="474979" lvl="1" indent="-237490" algn="just">
              <a:lnSpc>
                <a:spcPts val="3079"/>
              </a:lnSpc>
              <a:buFont typeface="Arial"/>
              <a:buChar char="•"/>
            </a:pPr>
            <a:r>
              <a:rPr lang="en-US" sz="2199" dirty="0">
                <a:solidFill>
                  <a:srgbClr val="232526"/>
                </a:solidFill>
                <a:latin typeface="Public Sans"/>
              </a:rPr>
              <a:t>User-friendly and convenient monitoring and control system through remote access using a smartphone </a:t>
            </a:r>
          </a:p>
          <a:p>
            <a:pPr marL="474979" lvl="1" indent="-237490" algn="just">
              <a:lnSpc>
                <a:spcPts val="3079"/>
              </a:lnSpc>
              <a:buFont typeface="Arial"/>
              <a:buChar char="•"/>
            </a:pPr>
            <a:r>
              <a:rPr lang="en-US" sz="2199" dirty="0">
                <a:solidFill>
                  <a:srgbClr val="232526"/>
                </a:solidFill>
                <a:latin typeface="Public Sans"/>
              </a:rPr>
              <a:t>Potential to make indoor gardening more accessible and sustainable, with the use of advanced technology to create a more efficient and automated growing process</a:t>
            </a:r>
          </a:p>
          <a:p>
            <a:pPr algn="just">
              <a:lnSpc>
                <a:spcPts val="3079"/>
              </a:lnSpc>
            </a:pPr>
            <a:endParaRPr lang="en-US" sz="2199" dirty="0">
              <a:solidFill>
                <a:srgbClr val="232526"/>
              </a:solidFill>
              <a:latin typeface="Public Sans"/>
            </a:endParaRPr>
          </a:p>
          <a:p>
            <a:pPr algn="just">
              <a:lnSpc>
                <a:spcPts val="3079"/>
              </a:lnSpc>
              <a:spcBef>
                <a:spcPct val="0"/>
              </a:spcBef>
            </a:pPr>
            <a:endParaRPr lang="en-US" sz="2199" dirty="0">
              <a:solidFill>
                <a:srgbClr val="232526"/>
              </a:solidFill>
              <a:latin typeface="Public Sans"/>
            </a:endParaRPr>
          </a:p>
        </p:txBody>
      </p:sp>
      <p:sp>
        <p:nvSpPr>
          <p:cNvPr id="3" name="TextBox 3"/>
          <p:cNvSpPr txBox="1"/>
          <p:nvPr/>
        </p:nvSpPr>
        <p:spPr>
          <a:xfrm>
            <a:off x="1028700" y="1428750"/>
            <a:ext cx="6409315" cy="1219200"/>
          </a:xfrm>
          <a:prstGeom prst="rect">
            <a:avLst/>
          </a:prstGeom>
        </p:spPr>
        <p:txBody>
          <a:bodyPr lIns="0" tIns="0" rIns="0" bIns="0" rtlCol="0" anchor="t">
            <a:spAutoFit/>
          </a:bodyPr>
          <a:lstStyle/>
          <a:p>
            <a:pPr marL="0" lvl="0" indent="0" algn="l">
              <a:lnSpc>
                <a:spcPts val="7500"/>
              </a:lnSpc>
              <a:spcBef>
                <a:spcPct val="0"/>
              </a:spcBef>
            </a:pPr>
            <a:r>
              <a:rPr lang="en-US" sz="7500" dirty="0">
                <a:solidFill>
                  <a:srgbClr val="232526"/>
                </a:solidFill>
                <a:latin typeface="Agrandir Narrow Bold"/>
              </a:rPr>
              <a:t>CONCLUSION</a:t>
            </a:r>
          </a:p>
        </p:txBody>
      </p:sp>
      <p:sp>
        <p:nvSpPr>
          <p:cNvPr id="4" name="TextBox 4"/>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4066319" y="952500"/>
            <a:ext cx="10119366" cy="979755"/>
          </a:xfrm>
          <a:prstGeom prst="rect">
            <a:avLst/>
          </a:prstGeom>
        </p:spPr>
        <p:txBody>
          <a:bodyPr lIns="0" tIns="0" rIns="0" bIns="0" rtlCol="0" anchor="t">
            <a:spAutoFit/>
          </a:bodyPr>
          <a:lstStyle/>
          <a:p>
            <a:pPr marL="0" lvl="0" indent="0" algn="ctr">
              <a:lnSpc>
                <a:spcPts val="7500"/>
              </a:lnSpc>
              <a:spcBef>
                <a:spcPct val="0"/>
              </a:spcBef>
            </a:pPr>
            <a:r>
              <a:rPr lang="en-US" sz="7500" dirty="0">
                <a:latin typeface="Agrandir Narrow Bold"/>
              </a:rPr>
              <a:t>REFERENCES</a:t>
            </a:r>
          </a:p>
        </p:txBody>
      </p:sp>
      <p:sp>
        <p:nvSpPr>
          <p:cNvPr id="3" name="TextBox 3"/>
          <p:cNvSpPr txBox="1"/>
          <p:nvPr/>
        </p:nvSpPr>
        <p:spPr>
          <a:xfrm>
            <a:off x="1010702" y="2309763"/>
            <a:ext cx="16230600" cy="7518790"/>
          </a:xfrm>
          <a:prstGeom prst="rect">
            <a:avLst/>
          </a:prstGeom>
        </p:spPr>
        <p:txBody>
          <a:bodyPr lIns="0" tIns="0" rIns="0" bIns="0" rtlCol="0" anchor="t">
            <a:spAutoFit/>
          </a:bodyPr>
          <a:lstStyle/>
          <a:p>
            <a:pPr marL="474979" lvl="1" indent="-237490">
              <a:lnSpc>
                <a:spcPts val="3079"/>
              </a:lnSpc>
              <a:buFont typeface="Arial"/>
              <a:buChar char="•"/>
            </a:pPr>
            <a:r>
              <a:rPr lang="en-US" sz="2199" dirty="0">
                <a:latin typeface="Public Sans"/>
              </a:rPr>
              <a:t>Johansson, E., &amp; Ljungblad, S. (2019). Urban indoor gardening: investigating the feasibility of indoor gardening for sustainable city living. Journal of Cleaner Production, 212, 1308-1316.</a:t>
            </a:r>
          </a:p>
          <a:p>
            <a:pPr marL="474979" lvl="1" indent="-237490">
              <a:lnSpc>
                <a:spcPts val="3079"/>
              </a:lnSpc>
              <a:buFont typeface="Arial"/>
              <a:buChar char="•"/>
            </a:pPr>
            <a:r>
              <a:rPr lang="en-US" sz="2199" dirty="0">
                <a:latin typeface="Public Sans"/>
              </a:rPr>
              <a:t>Kaur, P., &amp; Kaur, M. (2020). IoT based smart agriculture: a review. International Journal of Computer Science and Mobile Computing, 9(6), 75-87.</a:t>
            </a:r>
          </a:p>
          <a:p>
            <a:pPr marL="474979" lvl="1" indent="-237490">
              <a:lnSpc>
                <a:spcPts val="3079"/>
              </a:lnSpc>
              <a:buFont typeface="Arial"/>
              <a:buChar char="•"/>
            </a:pPr>
            <a:r>
              <a:rPr lang="en-US" sz="2199" dirty="0">
                <a:latin typeface="Public Sans"/>
              </a:rPr>
              <a:t>Lee, Y. H., &amp; Kim, Y. H. (2019). IoT-Based intelligent plant cultivation system for efficient plant growth. Sensors, 19(17), 3601.</a:t>
            </a:r>
          </a:p>
          <a:p>
            <a:pPr marL="474979" lvl="1" indent="-237490">
              <a:lnSpc>
                <a:spcPts val="3079"/>
              </a:lnSpc>
              <a:buFont typeface="Arial"/>
              <a:buChar char="•"/>
            </a:pPr>
            <a:r>
              <a:rPr lang="en-US" sz="2199" dirty="0">
                <a:latin typeface="Public Sans"/>
              </a:rPr>
              <a:t>Liu, Y., Chen, X., &amp; Zhang, W. (2020). Design of intelligent plant-growing system based on IoT. Journal of Physics: Conference Series, 1652(1), 012090.</a:t>
            </a:r>
          </a:p>
          <a:p>
            <a:pPr marL="474979" lvl="1" indent="-237490">
              <a:lnSpc>
                <a:spcPts val="3079"/>
              </a:lnSpc>
              <a:buFont typeface="Arial"/>
              <a:buChar char="•"/>
            </a:pPr>
            <a:r>
              <a:rPr lang="en-US" sz="2199" dirty="0">
                <a:latin typeface="Public Sans"/>
              </a:rPr>
              <a:t>Wang, A., Guo, J., &amp; Liu, Y. (2021). An automatic indoor plant cultivation system based on IoT. IEEE Access, 9, 5762-5770.</a:t>
            </a:r>
          </a:p>
          <a:p>
            <a:pPr marL="474979" lvl="1" indent="-237490">
              <a:lnSpc>
                <a:spcPts val="3079"/>
              </a:lnSpc>
              <a:buFont typeface="Arial"/>
              <a:buChar char="•"/>
            </a:pPr>
            <a:r>
              <a:rPr lang="en-US" sz="2199" dirty="0">
                <a:latin typeface="Public Sans"/>
              </a:rPr>
              <a:t>Choudhary, R., &amp; Kumar, A. (2018). Smart agriculture using IoT and machine learning: a review. International Journal of Computer Applications, 181(48), 16-22.</a:t>
            </a:r>
          </a:p>
          <a:p>
            <a:pPr marL="474979" lvl="1" indent="-237490">
              <a:lnSpc>
                <a:spcPts val="3079"/>
              </a:lnSpc>
              <a:buFont typeface="Arial"/>
              <a:buChar char="•"/>
            </a:pPr>
            <a:r>
              <a:rPr lang="en-US" sz="2199" dirty="0">
                <a:latin typeface="Public Sans"/>
              </a:rPr>
              <a:t>Gao, X., Zhu, X., Huang, D., &amp; Zhang, Y. (2019). Design of intelligent greenhouse monitoring system based on IoT. Journal of Physics: Conference Series, 1168(1), 012061.</a:t>
            </a:r>
          </a:p>
          <a:p>
            <a:pPr marL="474979" lvl="1" indent="-237490">
              <a:lnSpc>
                <a:spcPts val="3079"/>
              </a:lnSpc>
              <a:buFont typeface="Arial"/>
              <a:buChar char="•"/>
            </a:pPr>
            <a:r>
              <a:rPr lang="en-US" sz="2199" dirty="0">
                <a:latin typeface="Public Sans"/>
              </a:rPr>
              <a:t>Jeyakumar, D., &amp; Vijayakumar, P. (2019). Internet of Things based smart agriculture system using fuzzy logic controller. Journal of Ambient Intelligence and Humanized Computing, 10(7), 2611-2620.</a:t>
            </a:r>
          </a:p>
          <a:p>
            <a:pPr marL="474979" lvl="1" indent="-237490">
              <a:lnSpc>
                <a:spcPts val="3079"/>
              </a:lnSpc>
              <a:buFont typeface="Arial"/>
              <a:buChar char="•"/>
            </a:pPr>
            <a:r>
              <a:rPr lang="en-US" sz="2199" dirty="0">
                <a:latin typeface="Public Sans"/>
              </a:rPr>
              <a:t>Li, K., &amp; Wang, Y. (2018). Smart greenhouse monitoring system based on IoT. Journal of Physics: Conference Series, 1069(1), 012016.</a:t>
            </a:r>
          </a:p>
          <a:p>
            <a:pPr marL="474979" lvl="1" indent="-237490">
              <a:lnSpc>
                <a:spcPts val="3079"/>
              </a:lnSpc>
              <a:buFont typeface="Arial"/>
              <a:buChar char="•"/>
            </a:pPr>
            <a:r>
              <a:rPr lang="en-US" sz="2199" dirty="0">
                <a:latin typeface="Public Sans"/>
              </a:rPr>
              <a:t>Raza, S., Khan, A., &amp; Raza, S. (2018). Smart irrigation system using IoT. Journal of Sensor and Actuator Networks, 7(3), 37.</a:t>
            </a:r>
          </a:p>
          <a:p>
            <a:pPr marL="0" lvl="0" indent="0" algn="l">
              <a:lnSpc>
                <a:spcPts val="3079"/>
              </a:lnSpc>
              <a:spcBef>
                <a:spcPct val="0"/>
              </a:spcBef>
            </a:pPr>
            <a:endParaRPr lang="en-US" sz="2199" dirty="0">
              <a:latin typeface="Public Sans"/>
            </a:endParaRPr>
          </a:p>
        </p:txBody>
      </p:sp>
      <p:sp>
        <p:nvSpPr>
          <p:cNvPr id="4" name="TextBox 4"/>
          <p:cNvSpPr txBox="1"/>
          <p:nvPr/>
        </p:nvSpPr>
        <p:spPr>
          <a:xfrm>
            <a:off x="17690914" y="9721949"/>
            <a:ext cx="597086"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32934" y="1231833"/>
            <a:ext cx="15619082" cy="9506257"/>
          </a:xfrm>
          <a:prstGeom prst="rect">
            <a:avLst/>
          </a:prstGeom>
        </p:spPr>
        <p:txBody>
          <a:bodyPr lIns="0" tIns="0" rIns="0" bIns="0" rtlCol="0" anchor="t">
            <a:spAutoFit/>
          </a:bodyPr>
          <a:lstStyle/>
          <a:p>
            <a:pPr algn="just">
              <a:lnSpc>
                <a:spcPts val="3069"/>
              </a:lnSpc>
            </a:pPr>
            <a:r>
              <a:rPr lang="en-US" sz="2192" dirty="0">
                <a:solidFill>
                  <a:srgbClr val="232526"/>
                </a:solidFill>
                <a:latin typeface="Public Sans Bold"/>
              </a:rPr>
              <a:t>I. Introduction </a:t>
            </a:r>
          </a:p>
          <a:p>
            <a:pPr marL="473423" lvl="1" indent="-236712" algn="just">
              <a:lnSpc>
                <a:spcPts val="3069"/>
              </a:lnSpc>
              <a:buFont typeface="Arial"/>
              <a:buChar char="•"/>
            </a:pPr>
            <a:r>
              <a:rPr lang="en-US" sz="2192" dirty="0">
                <a:solidFill>
                  <a:srgbClr val="232526"/>
                </a:solidFill>
                <a:latin typeface="Public Sans"/>
              </a:rPr>
              <a:t>Introduction</a:t>
            </a:r>
          </a:p>
          <a:p>
            <a:pPr marL="473423" lvl="1" indent="-236712" algn="just">
              <a:lnSpc>
                <a:spcPts val="3069"/>
              </a:lnSpc>
              <a:buFont typeface="Arial"/>
              <a:buChar char="•"/>
            </a:pPr>
            <a:r>
              <a:rPr lang="en-US" sz="2192" dirty="0">
                <a:solidFill>
                  <a:srgbClr val="232526"/>
                </a:solidFill>
                <a:latin typeface="Public Sans"/>
              </a:rPr>
              <a:t>Motivations</a:t>
            </a:r>
          </a:p>
          <a:p>
            <a:pPr marL="473423" lvl="1" indent="-236712" algn="just">
              <a:lnSpc>
                <a:spcPts val="3069"/>
              </a:lnSpc>
              <a:buFont typeface="Arial"/>
              <a:buChar char="•"/>
            </a:pPr>
            <a:r>
              <a:rPr lang="en-US" sz="2192" dirty="0">
                <a:solidFill>
                  <a:srgbClr val="232526"/>
                </a:solidFill>
                <a:latin typeface="Public Sans"/>
              </a:rPr>
              <a:t>Project aims and domain</a:t>
            </a:r>
          </a:p>
          <a:p>
            <a:pPr marL="473423" lvl="1" indent="-236712" algn="just">
              <a:lnSpc>
                <a:spcPts val="3069"/>
              </a:lnSpc>
              <a:buFont typeface="Arial"/>
              <a:buChar char="•"/>
            </a:pPr>
            <a:r>
              <a:rPr lang="en-US" sz="2192" dirty="0">
                <a:solidFill>
                  <a:srgbClr val="232526"/>
                </a:solidFill>
                <a:latin typeface="Public Sans"/>
              </a:rPr>
              <a:t>Project Recommendations and Limitations</a:t>
            </a:r>
          </a:p>
          <a:p>
            <a:pPr algn="just">
              <a:lnSpc>
                <a:spcPts val="3069"/>
              </a:lnSpc>
            </a:pPr>
            <a:endParaRPr lang="en-US" sz="2192" dirty="0">
              <a:solidFill>
                <a:srgbClr val="232526"/>
              </a:solidFill>
              <a:latin typeface="Public Sans"/>
            </a:endParaRPr>
          </a:p>
          <a:p>
            <a:pPr algn="just">
              <a:lnSpc>
                <a:spcPts val="3069"/>
              </a:lnSpc>
            </a:pPr>
            <a:r>
              <a:rPr lang="en-US" sz="2192" dirty="0">
                <a:solidFill>
                  <a:srgbClr val="232526"/>
                </a:solidFill>
                <a:latin typeface="Public Sans Bold"/>
              </a:rPr>
              <a:t>II. Related works of the Adaptive Environment for Plants with IoT</a:t>
            </a:r>
          </a:p>
          <a:p>
            <a:pPr marL="473423" lvl="1" indent="-236712" algn="just">
              <a:lnSpc>
                <a:spcPts val="3069"/>
              </a:lnSpc>
              <a:buFont typeface="Arial"/>
              <a:buChar char="•"/>
            </a:pPr>
            <a:r>
              <a:rPr lang="en-US" sz="2192" dirty="0">
                <a:solidFill>
                  <a:srgbClr val="232526"/>
                </a:solidFill>
                <a:latin typeface="Public Sans"/>
              </a:rPr>
              <a:t>Time Domain Transmissiometry-Based Sensor for Simultaneously Measuring Soil Water Content </a:t>
            </a:r>
          </a:p>
          <a:p>
            <a:pPr marL="473423" lvl="1" indent="-236712" algn="just">
              <a:lnSpc>
                <a:spcPts val="3069"/>
              </a:lnSpc>
              <a:buFont typeface="Arial"/>
              <a:buChar char="•"/>
            </a:pPr>
            <a:r>
              <a:rPr lang="en-US" sz="2192" dirty="0">
                <a:solidFill>
                  <a:srgbClr val="232526"/>
                </a:solidFill>
                <a:latin typeface="Public Sans"/>
              </a:rPr>
              <a:t>Moisture Detection in Tree Trunks in Semiarid Lands Using Low-Cost Non Invasive Capacitive Sensors</a:t>
            </a:r>
          </a:p>
          <a:p>
            <a:pPr marL="473423" lvl="1" indent="-236712" algn="just">
              <a:lnSpc>
                <a:spcPts val="3069"/>
              </a:lnSpc>
              <a:buFont typeface="Arial"/>
              <a:buChar char="•"/>
            </a:pPr>
            <a:r>
              <a:rPr lang="en-US" sz="2192" dirty="0">
                <a:solidFill>
                  <a:srgbClr val="232526"/>
                </a:solidFill>
                <a:latin typeface="Public Sans"/>
              </a:rPr>
              <a:t>Estimating Volumetric Water Content in Soil for IoT </a:t>
            </a:r>
          </a:p>
          <a:p>
            <a:pPr algn="just">
              <a:lnSpc>
                <a:spcPts val="3069"/>
              </a:lnSpc>
            </a:pPr>
            <a:endParaRPr lang="en-US" sz="2192" dirty="0">
              <a:solidFill>
                <a:srgbClr val="232526"/>
              </a:solidFill>
              <a:latin typeface="Public Sans"/>
            </a:endParaRPr>
          </a:p>
          <a:p>
            <a:pPr algn="just">
              <a:lnSpc>
                <a:spcPts val="3069"/>
              </a:lnSpc>
            </a:pPr>
            <a:r>
              <a:rPr lang="en-US" sz="2192" dirty="0">
                <a:solidFill>
                  <a:srgbClr val="232526"/>
                </a:solidFill>
                <a:latin typeface="Public Sans Bold"/>
              </a:rPr>
              <a:t>III. Methodology and Proposed work</a:t>
            </a:r>
          </a:p>
          <a:p>
            <a:pPr marL="473423" lvl="1" indent="-236712" algn="just">
              <a:lnSpc>
                <a:spcPts val="3069"/>
              </a:lnSpc>
              <a:buFont typeface="Arial"/>
              <a:buChar char="•"/>
            </a:pPr>
            <a:r>
              <a:rPr lang="en-US" sz="2192" dirty="0">
                <a:solidFill>
                  <a:srgbClr val="232526"/>
                </a:solidFill>
                <a:latin typeface="Public Sans"/>
              </a:rPr>
              <a:t>Proposed work</a:t>
            </a:r>
          </a:p>
          <a:p>
            <a:pPr marL="473423" lvl="1" indent="-236712" algn="just">
              <a:lnSpc>
                <a:spcPts val="3069"/>
              </a:lnSpc>
              <a:buFont typeface="Arial"/>
              <a:buChar char="•"/>
            </a:pPr>
            <a:r>
              <a:rPr lang="en-US" sz="2192" dirty="0">
                <a:solidFill>
                  <a:srgbClr val="232526"/>
                </a:solidFill>
                <a:latin typeface="Public Sans"/>
              </a:rPr>
              <a:t>Flow Chart</a:t>
            </a:r>
          </a:p>
          <a:p>
            <a:pPr algn="just">
              <a:lnSpc>
                <a:spcPts val="3069"/>
              </a:lnSpc>
            </a:pPr>
            <a:endParaRPr lang="en-US" sz="2192" dirty="0">
              <a:solidFill>
                <a:srgbClr val="232526"/>
              </a:solidFill>
              <a:latin typeface="Public Sans"/>
            </a:endParaRPr>
          </a:p>
          <a:p>
            <a:pPr algn="just">
              <a:lnSpc>
                <a:spcPts val="3069"/>
              </a:lnSpc>
            </a:pPr>
            <a:r>
              <a:rPr lang="en-US" sz="2192" dirty="0">
                <a:solidFill>
                  <a:srgbClr val="232526"/>
                </a:solidFill>
                <a:latin typeface="Public Sans Bold"/>
              </a:rPr>
              <a:t>IV. COMPONENTS</a:t>
            </a:r>
          </a:p>
          <a:p>
            <a:pPr marL="473423" lvl="1" indent="-236712" algn="just">
              <a:lnSpc>
                <a:spcPts val="3069"/>
              </a:lnSpc>
              <a:buFont typeface="Arial"/>
              <a:buChar char="•"/>
            </a:pPr>
            <a:r>
              <a:rPr lang="en-US" sz="2192" dirty="0">
                <a:solidFill>
                  <a:srgbClr val="232526"/>
                </a:solidFill>
                <a:latin typeface="Public Sans"/>
              </a:rPr>
              <a:t>Microcontroller</a:t>
            </a:r>
          </a:p>
          <a:p>
            <a:pPr marL="473423" lvl="1" indent="-236712" algn="just">
              <a:lnSpc>
                <a:spcPts val="3069"/>
              </a:lnSpc>
              <a:buFont typeface="Arial"/>
              <a:buChar char="•"/>
            </a:pPr>
            <a:r>
              <a:rPr lang="en-US" sz="2192" dirty="0">
                <a:solidFill>
                  <a:srgbClr val="232526"/>
                </a:solidFill>
                <a:latin typeface="Public Sans"/>
              </a:rPr>
              <a:t>Sensors</a:t>
            </a:r>
          </a:p>
          <a:p>
            <a:pPr marL="473423" lvl="1" indent="-236712" algn="just">
              <a:lnSpc>
                <a:spcPts val="3069"/>
              </a:lnSpc>
              <a:buFont typeface="Arial"/>
              <a:buChar char="•"/>
            </a:pPr>
            <a:r>
              <a:rPr lang="en-US" sz="2192" dirty="0">
                <a:solidFill>
                  <a:srgbClr val="232526"/>
                </a:solidFill>
                <a:latin typeface="Public Sans"/>
              </a:rPr>
              <a:t>Actuators</a:t>
            </a:r>
          </a:p>
          <a:p>
            <a:pPr algn="just">
              <a:lnSpc>
                <a:spcPts val="3069"/>
              </a:lnSpc>
            </a:pPr>
            <a:endParaRPr lang="en-US" sz="2192" dirty="0">
              <a:solidFill>
                <a:srgbClr val="232526"/>
              </a:solidFill>
              <a:latin typeface="Public Sans"/>
            </a:endParaRPr>
          </a:p>
          <a:p>
            <a:pPr algn="just">
              <a:lnSpc>
                <a:spcPts val="3069"/>
              </a:lnSpc>
            </a:pPr>
            <a:r>
              <a:rPr lang="en-US" sz="2192" dirty="0">
                <a:solidFill>
                  <a:srgbClr val="232526"/>
                </a:solidFill>
                <a:latin typeface="Public Sans Bold"/>
              </a:rPr>
              <a:t>V. Conclusion</a:t>
            </a:r>
          </a:p>
          <a:p>
            <a:pPr algn="just">
              <a:lnSpc>
                <a:spcPts val="3069"/>
              </a:lnSpc>
            </a:pPr>
            <a:endParaRPr lang="en-US" sz="2192" dirty="0">
              <a:solidFill>
                <a:srgbClr val="232526"/>
              </a:solidFill>
              <a:latin typeface="Public Sans Bold"/>
            </a:endParaRPr>
          </a:p>
          <a:p>
            <a:pPr algn="just">
              <a:lnSpc>
                <a:spcPts val="3069"/>
              </a:lnSpc>
            </a:pPr>
            <a:r>
              <a:rPr lang="en-US" sz="2192" dirty="0">
                <a:solidFill>
                  <a:srgbClr val="232526"/>
                </a:solidFill>
                <a:latin typeface="Public Sans Bold"/>
              </a:rPr>
              <a:t>VI. References</a:t>
            </a:r>
          </a:p>
          <a:p>
            <a:pPr marL="0" lvl="0" indent="0" algn="just">
              <a:lnSpc>
                <a:spcPts val="3069"/>
              </a:lnSpc>
              <a:spcBef>
                <a:spcPct val="0"/>
              </a:spcBef>
            </a:pPr>
            <a:endParaRPr lang="en-US" sz="2192" dirty="0">
              <a:solidFill>
                <a:srgbClr val="232526"/>
              </a:solidFill>
              <a:latin typeface="Public Sans Bold"/>
            </a:endParaRPr>
          </a:p>
        </p:txBody>
      </p:sp>
      <p:sp>
        <p:nvSpPr>
          <p:cNvPr id="3" name="TextBox 3"/>
          <p:cNvSpPr txBox="1"/>
          <p:nvPr/>
        </p:nvSpPr>
        <p:spPr>
          <a:xfrm>
            <a:off x="332934" y="238058"/>
            <a:ext cx="3950942" cy="1050925"/>
          </a:xfrm>
          <a:prstGeom prst="rect">
            <a:avLst/>
          </a:prstGeom>
        </p:spPr>
        <p:txBody>
          <a:bodyPr lIns="0" tIns="0" rIns="0" bIns="0" rtlCol="0" anchor="t">
            <a:spAutoFit/>
          </a:bodyPr>
          <a:lstStyle/>
          <a:p>
            <a:pPr algn="just">
              <a:lnSpc>
                <a:spcPts val="6500"/>
              </a:lnSpc>
            </a:pPr>
            <a:r>
              <a:rPr lang="en-US" sz="6500" dirty="0">
                <a:solidFill>
                  <a:srgbClr val="232526"/>
                </a:solidFill>
                <a:latin typeface="Agrandir Narrow Bold"/>
              </a:rPr>
              <a:t>OUTLINES</a:t>
            </a:r>
          </a:p>
        </p:txBody>
      </p:sp>
      <p:sp>
        <p:nvSpPr>
          <p:cNvPr id="4" name="TextBox 4"/>
          <p:cNvSpPr txBox="1"/>
          <p:nvPr/>
        </p:nvSpPr>
        <p:spPr>
          <a:xfrm>
            <a:off x="17935162" y="9721949"/>
            <a:ext cx="260118"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8809368" y="1028700"/>
            <a:ext cx="8449932" cy="8229600"/>
          </a:xfrm>
          <a:custGeom>
            <a:avLst/>
            <a:gdLst/>
            <a:ahLst/>
            <a:cxnLst/>
            <a:rect l="l" t="t" r="r" b="b"/>
            <a:pathLst>
              <a:path w="8449932" h="8229600">
                <a:moveTo>
                  <a:pt x="0" y="0"/>
                </a:moveTo>
                <a:lnTo>
                  <a:pt x="8449932" y="0"/>
                </a:lnTo>
                <a:lnTo>
                  <a:pt x="8449932" y="8229600"/>
                </a:lnTo>
                <a:lnTo>
                  <a:pt x="0" y="8229600"/>
                </a:lnTo>
                <a:lnTo>
                  <a:pt x="0" y="0"/>
                </a:lnTo>
                <a:close/>
              </a:path>
            </a:pathLst>
          </a:custGeom>
          <a:blipFill>
            <a:blip r:embed="rId2"/>
            <a:stretch>
              <a:fillRect l="-31089" t="-51012" b="-51012"/>
            </a:stretch>
          </a:blipFill>
        </p:spPr>
        <p:txBody>
          <a:bodyPr/>
          <a:lstStyle/>
          <a:p>
            <a:endParaRPr lang="ar-SA"/>
          </a:p>
        </p:txBody>
      </p:sp>
      <p:sp>
        <p:nvSpPr>
          <p:cNvPr id="3" name="TextBox 3"/>
          <p:cNvSpPr txBox="1"/>
          <p:nvPr/>
        </p:nvSpPr>
        <p:spPr>
          <a:xfrm>
            <a:off x="1028700" y="981075"/>
            <a:ext cx="7452716" cy="733425"/>
          </a:xfrm>
          <a:prstGeom prst="rect">
            <a:avLst/>
          </a:prstGeom>
        </p:spPr>
        <p:txBody>
          <a:bodyPr lIns="0" tIns="0" rIns="0" bIns="0" rtlCol="0" anchor="t">
            <a:spAutoFit/>
          </a:bodyPr>
          <a:lstStyle/>
          <a:p>
            <a:pPr marL="0" lvl="0" indent="0" algn="l">
              <a:lnSpc>
                <a:spcPts val="4500"/>
              </a:lnSpc>
              <a:spcBef>
                <a:spcPct val="0"/>
              </a:spcBef>
            </a:pPr>
            <a:r>
              <a:rPr lang="en-US" sz="4500" dirty="0">
                <a:solidFill>
                  <a:srgbClr val="232526"/>
                </a:solidFill>
                <a:latin typeface="Agrandir Narrow Bold"/>
              </a:rPr>
              <a:t>Thank you for listening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887271" y="-376440"/>
            <a:ext cx="11039924" cy="11039880"/>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5073" r="-25073"/>
              </a:stretch>
            </a:blipFill>
          </p:spPr>
          <p:txBody>
            <a:bodyPr/>
            <a:lstStyle/>
            <a:p>
              <a:endParaRPr lang="ar-SA"/>
            </a:p>
          </p:txBody>
        </p:sp>
      </p:grpSp>
      <p:sp>
        <p:nvSpPr>
          <p:cNvPr id="4" name="TextBox 4"/>
          <p:cNvSpPr txBox="1"/>
          <p:nvPr/>
        </p:nvSpPr>
        <p:spPr>
          <a:xfrm>
            <a:off x="478900" y="1347014"/>
            <a:ext cx="9956362" cy="733425"/>
          </a:xfrm>
          <a:prstGeom prst="rect">
            <a:avLst/>
          </a:prstGeom>
        </p:spPr>
        <p:txBody>
          <a:bodyPr lIns="0" tIns="0" rIns="0" bIns="0" rtlCol="0" anchor="t">
            <a:spAutoFit/>
          </a:bodyPr>
          <a:lstStyle/>
          <a:p>
            <a:pPr marL="0" lvl="0" indent="0" algn="l">
              <a:lnSpc>
                <a:spcPts val="4500"/>
              </a:lnSpc>
              <a:spcBef>
                <a:spcPct val="0"/>
              </a:spcBef>
            </a:pPr>
            <a:r>
              <a:rPr lang="en-US" sz="4500" dirty="0">
                <a:solidFill>
                  <a:srgbClr val="D9D9D9"/>
                </a:solidFill>
                <a:latin typeface="Agrandir Narrow Bold"/>
              </a:rPr>
              <a:t>INTRODUCTION</a:t>
            </a:r>
          </a:p>
        </p:txBody>
      </p:sp>
      <p:sp>
        <p:nvSpPr>
          <p:cNvPr id="5" name="TextBox 5"/>
          <p:cNvSpPr txBox="1"/>
          <p:nvPr/>
        </p:nvSpPr>
        <p:spPr>
          <a:xfrm>
            <a:off x="478900" y="2221223"/>
            <a:ext cx="9956362" cy="6248083"/>
          </a:xfrm>
          <a:prstGeom prst="rect">
            <a:avLst/>
          </a:prstGeom>
        </p:spPr>
        <p:txBody>
          <a:bodyPr lIns="0" tIns="0" rIns="0" bIns="0" rtlCol="0" anchor="t">
            <a:spAutoFit/>
          </a:bodyPr>
          <a:lstStyle/>
          <a:p>
            <a:pPr algn="just">
              <a:lnSpc>
                <a:spcPts val="3079"/>
              </a:lnSpc>
            </a:pPr>
            <a:r>
              <a:rPr lang="en-US" sz="2199" dirty="0">
                <a:solidFill>
                  <a:srgbClr val="D9D9D9"/>
                </a:solidFill>
                <a:latin typeface="Public Sans"/>
              </a:rPr>
              <a:t>The Adaptive Environment for Plants is a system that helps people grow plants indoors by monitoring and controlling the growing conditions</a:t>
            </a:r>
          </a:p>
          <a:p>
            <a:pPr algn="just">
              <a:lnSpc>
                <a:spcPts val="3079"/>
              </a:lnSpc>
            </a:pPr>
            <a:endParaRPr lang="en-US" sz="2199" dirty="0">
              <a:solidFill>
                <a:srgbClr val="D9D9D9"/>
              </a:solidFill>
              <a:latin typeface="Public Sans"/>
            </a:endParaRPr>
          </a:p>
          <a:p>
            <a:pPr marL="474979" lvl="1" indent="-237490" algn="just">
              <a:lnSpc>
                <a:spcPts val="3079"/>
              </a:lnSpc>
              <a:buFont typeface="Arial"/>
              <a:buChar char="•"/>
            </a:pPr>
            <a:r>
              <a:rPr lang="en-US" sz="2199" dirty="0">
                <a:solidFill>
                  <a:srgbClr val="D9D9D9"/>
                </a:solidFill>
                <a:latin typeface="Public Sans"/>
              </a:rPr>
              <a:t>It aims to solve common problems such as maintaining optimal conditions, identifying plant issues, and using resources efficiently</a:t>
            </a:r>
          </a:p>
          <a:p>
            <a:pPr algn="just">
              <a:lnSpc>
                <a:spcPts val="3079"/>
              </a:lnSpc>
            </a:pPr>
            <a:endParaRPr lang="en-US" sz="2199" dirty="0">
              <a:solidFill>
                <a:srgbClr val="D9D9D9"/>
              </a:solidFill>
              <a:latin typeface="Public Sans"/>
            </a:endParaRPr>
          </a:p>
          <a:p>
            <a:pPr marL="474979" lvl="1" indent="-237490" algn="just">
              <a:lnSpc>
                <a:spcPts val="3079"/>
              </a:lnSpc>
              <a:buFont typeface="Arial"/>
              <a:buChar char="•"/>
            </a:pPr>
            <a:r>
              <a:rPr lang="en-US" sz="2199" dirty="0">
                <a:solidFill>
                  <a:srgbClr val="D9D9D9"/>
                </a:solidFill>
                <a:latin typeface="Public Sans"/>
              </a:rPr>
              <a:t>The project aims to improve plant growth and health, detect issues early, use space well, and be easy to use.</a:t>
            </a:r>
          </a:p>
          <a:p>
            <a:pPr algn="just">
              <a:lnSpc>
                <a:spcPts val="3079"/>
              </a:lnSpc>
            </a:pPr>
            <a:endParaRPr lang="en-US" sz="2199" dirty="0">
              <a:solidFill>
                <a:srgbClr val="D9D9D9"/>
              </a:solidFill>
              <a:latin typeface="Public Sans"/>
            </a:endParaRPr>
          </a:p>
          <a:p>
            <a:pPr algn="just">
              <a:lnSpc>
                <a:spcPts val="3079"/>
              </a:lnSpc>
            </a:pPr>
            <a:r>
              <a:rPr lang="en-US" sz="2199" dirty="0">
                <a:solidFill>
                  <a:srgbClr val="D9D9D9"/>
                </a:solidFill>
                <a:latin typeface="Public Sans"/>
              </a:rPr>
              <a:t>The project has several main objectives:</a:t>
            </a:r>
          </a:p>
          <a:p>
            <a:pPr marL="474979" lvl="1" indent="-237490" algn="just">
              <a:lnSpc>
                <a:spcPts val="3079"/>
              </a:lnSpc>
              <a:buFont typeface="Arial"/>
              <a:buChar char="•"/>
            </a:pPr>
            <a:r>
              <a:rPr lang="en-US" sz="2199" dirty="0">
                <a:solidFill>
                  <a:srgbClr val="D9D9D9"/>
                </a:solidFill>
                <a:latin typeface="Public Sans"/>
              </a:rPr>
              <a:t>Creating an efficient and targeted growing environment</a:t>
            </a:r>
          </a:p>
          <a:p>
            <a:pPr marL="474979" lvl="1" indent="-237490" algn="just">
              <a:lnSpc>
                <a:spcPts val="3079"/>
              </a:lnSpc>
              <a:buFont typeface="Arial"/>
              <a:buChar char="•"/>
            </a:pPr>
            <a:r>
              <a:rPr lang="en-US" sz="2199" dirty="0">
                <a:solidFill>
                  <a:srgbClr val="D9D9D9"/>
                </a:solidFill>
                <a:latin typeface="Public Sans"/>
              </a:rPr>
              <a:t>Reducing resource usage and improving plant growth and health</a:t>
            </a:r>
          </a:p>
          <a:p>
            <a:pPr marL="474979" lvl="1" indent="-237490" algn="just">
              <a:lnSpc>
                <a:spcPts val="3079"/>
              </a:lnSpc>
              <a:buFont typeface="Arial"/>
              <a:buChar char="•"/>
            </a:pPr>
            <a:r>
              <a:rPr lang="en-US" sz="2199" dirty="0">
                <a:solidFill>
                  <a:srgbClr val="D9D9D9"/>
                </a:solidFill>
                <a:latin typeface="Public Sans"/>
              </a:rPr>
              <a:t>Enabling early detection of plant health issues</a:t>
            </a:r>
          </a:p>
          <a:p>
            <a:pPr marL="474979" lvl="1" indent="-237490" algn="just">
              <a:lnSpc>
                <a:spcPts val="3079"/>
              </a:lnSpc>
              <a:buFont typeface="Arial"/>
              <a:buChar char="•"/>
            </a:pPr>
            <a:r>
              <a:rPr lang="en-US" sz="2199" dirty="0">
                <a:solidFill>
                  <a:srgbClr val="D9D9D9"/>
                </a:solidFill>
                <a:latin typeface="Public Sans"/>
              </a:rPr>
              <a:t>Optimizing space utilization, and providing a user-friendly monitoring and control system</a:t>
            </a:r>
          </a:p>
          <a:p>
            <a:pPr marL="0" lvl="0" indent="0" algn="just">
              <a:lnSpc>
                <a:spcPts val="3079"/>
              </a:lnSpc>
              <a:spcBef>
                <a:spcPct val="0"/>
              </a:spcBef>
            </a:pPr>
            <a:endParaRPr lang="en-US" sz="2199" dirty="0">
              <a:solidFill>
                <a:srgbClr val="D9D9D9"/>
              </a:solidFill>
              <a:latin typeface="Public Sans"/>
            </a:endParaRPr>
          </a:p>
        </p:txBody>
      </p:sp>
      <p:sp>
        <p:nvSpPr>
          <p:cNvPr id="6" name="TextBox 6"/>
          <p:cNvSpPr txBox="1"/>
          <p:nvPr/>
        </p:nvSpPr>
        <p:spPr>
          <a:xfrm>
            <a:off x="17934252" y="9721949"/>
            <a:ext cx="261938"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283056" y="1520825"/>
            <a:ext cx="5416139" cy="7737475"/>
          </a:xfrm>
          <a:custGeom>
            <a:avLst/>
            <a:gdLst/>
            <a:ahLst/>
            <a:cxnLst/>
            <a:rect l="l" t="t" r="r" b="b"/>
            <a:pathLst>
              <a:path w="5416139" h="7737475">
                <a:moveTo>
                  <a:pt x="0" y="0"/>
                </a:moveTo>
                <a:lnTo>
                  <a:pt x="5416139" y="0"/>
                </a:lnTo>
                <a:lnTo>
                  <a:pt x="5416139" y="7737475"/>
                </a:lnTo>
                <a:lnTo>
                  <a:pt x="0" y="7737475"/>
                </a:lnTo>
                <a:lnTo>
                  <a:pt x="0" y="0"/>
                </a:lnTo>
                <a:close/>
              </a:path>
            </a:pathLst>
          </a:custGeom>
          <a:blipFill>
            <a:blip r:embed="rId3"/>
            <a:stretch>
              <a:fillRect l="-14636" r="-99535"/>
            </a:stretch>
          </a:blipFill>
        </p:spPr>
        <p:txBody>
          <a:bodyPr/>
          <a:lstStyle/>
          <a:p>
            <a:endParaRPr lang="ar-SA"/>
          </a:p>
        </p:txBody>
      </p:sp>
      <p:sp>
        <p:nvSpPr>
          <p:cNvPr id="3" name="TextBox 3"/>
          <p:cNvSpPr txBox="1"/>
          <p:nvPr/>
        </p:nvSpPr>
        <p:spPr>
          <a:xfrm>
            <a:off x="1028700" y="1463675"/>
            <a:ext cx="10692857" cy="7809786"/>
          </a:xfrm>
          <a:prstGeom prst="rect">
            <a:avLst/>
          </a:prstGeom>
        </p:spPr>
        <p:txBody>
          <a:bodyPr lIns="0" tIns="0" rIns="0" bIns="0" rtlCol="0" anchor="t">
            <a:spAutoFit/>
          </a:bodyPr>
          <a:lstStyle/>
          <a:p>
            <a:pPr marL="474979" lvl="1" indent="-237490" algn="just">
              <a:lnSpc>
                <a:spcPts val="3079"/>
              </a:lnSpc>
              <a:buFont typeface="Arial"/>
              <a:buChar char="•"/>
            </a:pPr>
            <a:r>
              <a:rPr lang="en-US" sz="2199" dirty="0">
                <a:solidFill>
                  <a:srgbClr val="232526"/>
                </a:solidFill>
                <a:latin typeface="Public Sans"/>
              </a:rPr>
              <a:t>Air Quality: Indoor plants enhance indoor air purity.</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Urban Connection: Nature in limited urban spaces.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Year-Round Growth: Unaffected by external climate.</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Therapeutic: Stress reduction and relaxation.</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Biodiversity: Preservation of rare plant species.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Educational: Learning about sustainability and biology.</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Aesthetics: Natural decoration for interiors.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Sustainability: Minimized carbon footprint.</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Community: Building social connections through gardening.</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Health Benefits: Access to fresh herbs and produce.</a:t>
            </a:r>
          </a:p>
          <a:p>
            <a:pPr marL="0" lvl="0" indent="0" algn="just">
              <a:lnSpc>
                <a:spcPts val="3079"/>
              </a:lnSpc>
              <a:spcBef>
                <a:spcPct val="0"/>
              </a:spcBef>
            </a:pPr>
            <a:endParaRPr lang="en-US" sz="2199" dirty="0">
              <a:solidFill>
                <a:srgbClr val="232526"/>
              </a:solidFill>
              <a:latin typeface="Public Sans"/>
            </a:endParaRPr>
          </a:p>
        </p:txBody>
      </p:sp>
      <p:sp>
        <p:nvSpPr>
          <p:cNvPr id="4" name="TextBox 4"/>
          <p:cNvSpPr txBox="1"/>
          <p:nvPr/>
        </p:nvSpPr>
        <p:spPr>
          <a:xfrm>
            <a:off x="1028700" y="638175"/>
            <a:ext cx="6196929" cy="585160"/>
          </a:xfrm>
          <a:prstGeom prst="rect">
            <a:avLst/>
          </a:prstGeom>
        </p:spPr>
        <p:txBody>
          <a:bodyPr lIns="0" tIns="0" rIns="0" bIns="0" rtlCol="0" anchor="t">
            <a:spAutoFit/>
          </a:bodyPr>
          <a:lstStyle/>
          <a:p>
            <a:pPr algn="just">
              <a:lnSpc>
                <a:spcPts val="4500"/>
              </a:lnSpc>
            </a:pPr>
            <a:r>
              <a:rPr lang="en-US" sz="4500" dirty="0">
                <a:solidFill>
                  <a:srgbClr val="232526"/>
                </a:solidFill>
                <a:latin typeface="Agrandir Narrow Bold"/>
              </a:rPr>
              <a:t>MOTIVATIONS</a:t>
            </a:r>
          </a:p>
        </p:txBody>
      </p:sp>
      <p:sp>
        <p:nvSpPr>
          <p:cNvPr id="5" name="TextBox 5"/>
          <p:cNvSpPr txBox="1"/>
          <p:nvPr/>
        </p:nvSpPr>
        <p:spPr>
          <a:xfrm>
            <a:off x="17934748" y="9721949"/>
            <a:ext cx="260945"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283056" y="1520825"/>
            <a:ext cx="5416139" cy="7737475"/>
          </a:xfrm>
          <a:custGeom>
            <a:avLst/>
            <a:gdLst/>
            <a:ahLst/>
            <a:cxnLst/>
            <a:rect l="l" t="t" r="r" b="b"/>
            <a:pathLst>
              <a:path w="5416139" h="7737475">
                <a:moveTo>
                  <a:pt x="0" y="0"/>
                </a:moveTo>
                <a:lnTo>
                  <a:pt x="5416139" y="0"/>
                </a:lnTo>
                <a:lnTo>
                  <a:pt x="5416139" y="7737475"/>
                </a:lnTo>
                <a:lnTo>
                  <a:pt x="0" y="7737475"/>
                </a:lnTo>
                <a:lnTo>
                  <a:pt x="0" y="0"/>
                </a:lnTo>
                <a:close/>
              </a:path>
            </a:pathLst>
          </a:custGeom>
          <a:blipFill>
            <a:blip r:embed="rId3"/>
            <a:stretch>
              <a:fillRect l="-28139" r="-86203"/>
            </a:stretch>
          </a:blipFill>
        </p:spPr>
        <p:txBody>
          <a:bodyPr/>
          <a:lstStyle/>
          <a:p>
            <a:endParaRPr lang="ar-SA"/>
          </a:p>
        </p:txBody>
      </p:sp>
      <p:sp>
        <p:nvSpPr>
          <p:cNvPr id="3" name="TextBox 3"/>
          <p:cNvSpPr txBox="1"/>
          <p:nvPr/>
        </p:nvSpPr>
        <p:spPr>
          <a:xfrm>
            <a:off x="1028700" y="1559837"/>
            <a:ext cx="10692857" cy="8200212"/>
          </a:xfrm>
          <a:prstGeom prst="rect">
            <a:avLst/>
          </a:prstGeom>
        </p:spPr>
        <p:txBody>
          <a:bodyPr lIns="0" tIns="0" rIns="0" bIns="0" rtlCol="0" anchor="t">
            <a:spAutoFit/>
          </a:bodyPr>
          <a:lstStyle/>
          <a:p>
            <a:pPr marL="474979" lvl="1" indent="-237490" algn="just">
              <a:lnSpc>
                <a:spcPts val="3079"/>
              </a:lnSpc>
              <a:buFont typeface="Arial"/>
              <a:buChar char="•"/>
            </a:pPr>
            <a:r>
              <a:rPr lang="en-US" sz="2199" dirty="0">
                <a:solidFill>
                  <a:srgbClr val="232526"/>
                </a:solidFill>
                <a:latin typeface="Public Sans"/>
              </a:rPr>
              <a:t>The system optimizes environmental factors to promote indoor plant growth and health.</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Sensors, a microcontroller, and various components are used to create the optimal growing conditions.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The system addresses problems of inconsistent light and temperature, over/under-watering, and low humidity.</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The app provide profiles for each plant that enables targeted care and monitoring of plant health.</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Alerts are sent if the environmental conditions fall outside normal ranges, allowing for early detection of plant health issues.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a:rPr>
              <a:t>The system is modular, eco-friendly, and user-friendly with a mobile app. It emphasizes plant species compatibility and has commercial applications in large-scale indoor plant cultivation and commercial agriculture</a:t>
            </a:r>
          </a:p>
          <a:p>
            <a:pPr algn="just">
              <a:lnSpc>
                <a:spcPts val="3079"/>
              </a:lnSpc>
            </a:pPr>
            <a:endParaRPr lang="en-US" sz="2199" dirty="0">
              <a:solidFill>
                <a:srgbClr val="232526"/>
              </a:solidFill>
              <a:latin typeface="Public Sans"/>
            </a:endParaRPr>
          </a:p>
          <a:p>
            <a:pPr algn="just">
              <a:lnSpc>
                <a:spcPts val="3079"/>
              </a:lnSpc>
            </a:pPr>
            <a:endParaRPr lang="en-US" sz="2199" dirty="0">
              <a:solidFill>
                <a:srgbClr val="232526"/>
              </a:solidFill>
              <a:latin typeface="Public Sans"/>
            </a:endParaRPr>
          </a:p>
          <a:p>
            <a:pPr marL="0" lvl="0" indent="0" algn="just">
              <a:lnSpc>
                <a:spcPts val="3079"/>
              </a:lnSpc>
              <a:spcBef>
                <a:spcPct val="0"/>
              </a:spcBef>
            </a:pPr>
            <a:endParaRPr lang="en-US" sz="2199" dirty="0">
              <a:solidFill>
                <a:srgbClr val="232526"/>
              </a:solidFill>
              <a:latin typeface="Public Sans"/>
            </a:endParaRPr>
          </a:p>
        </p:txBody>
      </p:sp>
      <p:sp>
        <p:nvSpPr>
          <p:cNvPr id="4" name="TextBox 4"/>
          <p:cNvSpPr txBox="1"/>
          <p:nvPr/>
        </p:nvSpPr>
        <p:spPr>
          <a:xfrm>
            <a:off x="1028700" y="638175"/>
            <a:ext cx="10692857" cy="733425"/>
          </a:xfrm>
          <a:prstGeom prst="rect">
            <a:avLst/>
          </a:prstGeom>
        </p:spPr>
        <p:txBody>
          <a:bodyPr lIns="0" tIns="0" rIns="0" bIns="0" rtlCol="0" anchor="t">
            <a:spAutoFit/>
          </a:bodyPr>
          <a:lstStyle/>
          <a:p>
            <a:pPr algn="just">
              <a:lnSpc>
                <a:spcPts val="4500"/>
              </a:lnSpc>
            </a:pPr>
            <a:r>
              <a:rPr lang="en-US" sz="4500" dirty="0">
                <a:solidFill>
                  <a:srgbClr val="232526"/>
                </a:solidFill>
                <a:latin typeface="Agrandir Narrow Bold"/>
              </a:rPr>
              <a:t>PROJECT AIMS AND DOMAIN</a:t>
            </a:r>
          </a:p>
        </p:txBody>
      </p:sp>
      <p:sp>
        <p:nvSpPr>
          <p:cNvPr id="5" name="TextBox 5"/>
          <p:cNvSpPr txBox="1"/>
          <p:nvPr/>
        </p:nvSpPr>
        <p:spPr>
          <a:xfrm>
            <a:off x="17934914" y="9721949"/>
            <a:ext cx="260615"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028700" y="1473603"/>
            <a:ext cx="16230600" cy="7518790"/>
          </a:xfrm>
          <a:prstGeom prst="rect">
            <a:avLst/>
          </a:prstGeom>
        </p:spPr>
        <p:txBody>
          <a:bodyPr lIns="0" tIns="0" rIns="0" bIns="0" rtlCol="0" anchor="t">
            <a:spAutoFit/>
          </a:bodyPr>
          <a:lstStyle/>
          <a:p>
            <a:pPr algn="just">
              <a:lnSpc>
                <a:spcPts val="3079"/>
              </a:lnSpc>
            </a:pPr>
            <a:r>
              <a:rPr lang="en-US" sz="2199" dirty="0">
                <a:solidFill>
                  <a:srgbClr val="232526"/>
                </a:solidFill>
                <a:latin typeface="Public Sans"/>
              </a:rPr>
              <a:t>Though the adaptive plant system worked, improvements can be made. Here are future recommendations: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Accuracy Boost:</a:t>
            </a:r>
            <a:r>
              <a:rPr lang="en-US" sz="2199" dirty="0">
                <a:solidFill>
                  <a:srgbClr val="232526"/>
                </a:solidFill>
                <a:latin typeface="Public Sans"/>
              </a:rPr>
              <a:t> Improve sensor accuracy with better quality and regular calibration.</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Expanded Monitoring:</a:t>
            </a:r>
            <a:r>
              <a:rPr lang="en-US" sz="2199" dirty="0">
                <a:solidFill>
                  <a:srgbClr val="232526"/>
                </a:solidFill>
                <a:latin typeface="Public Sans"/>
              </a:rPr>
              <a:t> Add more sensors for CO2, airflow, etc., for comprehensive control.</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Enhanced Cooling:</a:t>
            </a:r>
            <a:r>
              <a:rPr lang="en-US" sz="2199" dirty="0">
                <a:solidFill>
                  <a:srgbClr val="232526"/>
                </a:solidFill>
                <a:latin typeface="Public Sans"/>
              </a:rPr>
              <a:t> Consider adding air conditioning for improved temperature regulation.</a:t>
            </a:r>
          </a:p>
          <a:p>
            <a:pPr marL="474979" lvl="1" indent="-237490" algn="just">
              <a:lnSpc>
                <a:spcPts val="3079"/>
              </a:lnSpc>
              <a:buFont typeface="Arial"/>
              <a:buChar char="•"/>
            </a:pPr>
            <a:endParaRPr lang="en-US" sz="2199" dirty="0">
              <a:solidFill>
                <a:srgbClr val="232526"/>
              </a:solidFill>
              <a:latin typeface="Public Sans"/>
            </a:endParaRPr>
          </a:p>
          <a:p>
            <a:pPr marL="237489" lvl="1" algn="just">
              <a:lnSpc>
                <a:spcPts val="3079"/>
              </a:lnSpc>
            </a:pPr>
            <a:endParaRPr lang="en-US" sz="2199" dirty="0">
              <a:solidFill>
                <a:srgbClr val="232526"/>
              </a:solidFill>
              <a:latin typeface="Public Sans"/>
            </a:endParaRPr>
          </a:p>
          <a:p>
            <a:pPr marL="237489" lvl="1" algn="just">
              <a:lnSpc>
                <a:spcPts val="3079"/>
              </a:lnSpc>
            </a:pPr>
            <a:r>
              <a:rPr lang="en-US" sz="2199" dirty="0">
                <a:solidFill>
                  <a:srgbClr val="232526"/>
                </a:solidFill>
                <a:latin typeface="Public Sans"/>
              </a:rPr>
              <a:t>Despite its promise, the adaptive plant system has limitations:</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Scalability Issue:</a:t>
            </a:r>
            <a:r>
              <a:rPr lang="en-US" sz="2199" dirty="0">
                <a:solidFill>
                  <a:srgbClr val="232526"/>
                </a:solidFill>
                <a:latin typeface="Public Sans"/>
              </a:rPr>
              <a:t> System not scalable for large operations. </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Tech Reliance:</a:t>
            </a:r>
            <a:r>
              <a:rPr lang="en-US" sz="2199" dirty="0">
                <a:solidFill>
                  <a:srgbClr val="232526"/>
                </a:solidFill>
                <a:latin typeface="Public Sans"/>
              </a:rPr>
              <a:t> Prone to tech malfunctions affecting accuracy. </a:t>
            </a:r>
          </a:p>
          <a:p>
            <a:pPr algn="just">
              <a:lnSpc>
                <a:spcPts val="3079"/>
              </a:lnSpc>
            </a:pPr>
            <a:endParaRPr lang="en-US" sz="2199" dirty="0">
              <a:solidFill>
                <a:srgbClr val="232526"/>
              </a:solidFill>
              <a:latin typeface="Public Sans"/>
            </a:endParaRPr>
          </a:p>
          <a:p>
            <a:pPr marL="474979" lvl="1" indent="-237490" algn="just">
              <a:lnSpc>
                <a:spcPts val="3079"/>
              </a:lnSpc>
              <a:buFont typeface="Arial"/>
              <a:buChar char="•"/>
            </a:pPr>
            <a:r>
              <a:rPr lang="en-US" sz="2199" dirty="0">
                <a:solidFill>
                  <a:srgbClr val="232526"/>
                </a:solidFill>
                <a:latin typeface="Public Sans Semi-Bold"/>
              </a:rPr>
              <a:t>Power Dependency:</a:t>
            </a:r>
            <a:r>
              <a:rPr lang="en-US" sz="2199" dirty="0">
                <a:solidFill>
                  <a:srgbClr val="232526"/>
                </a:solidFill>
                <a:latin typeface="Public Sans"/>
              </a:rPr>
              <a:t> Stable power crucial for proper function.</a:t>
            </a:r>
          </a:p>
          <a:p>
            <a:pPr algn="just">
              <a:lnSpc>
                <a:spcPts val="3079"/>
              </a:lnSpc>
            </a:pPr>
            <a:endParaRPr lang="en-US" sz="2199" dirty="0">
              <a:solidFill>
                <a:srgbClr val="232526"/>
              </a:solidFill>
              <a:latin typeface="Public Sans"/>
            </a:endParaRPr>
          </a:p>
          <a:p>
            <a:pPr algn="just">
              <a:lnSpc>
                <a:spcPts val="3079"/>
              </a:lnSpc>
            </a:pPr>
            <a:endParaRPr lang="en-US" sz="2199" dirty="0">
              <a:solidFill>
                <a:srgbClr val="232526"/>
              </a:solidFill>
              <a:latin typeface="Public Sans"/>
            </a:endParaRPr>
          </a:p>
          <a:p>
            <a:pPr marL="0" lvl="0" indent="0" algn="just">
              <a:lnSpc>
                <a:spcPts val="3079"/>
              </a:lnSpc>
              <a:spcBef>
                <a:spcPct val="0"/>
              </a:spcBef>
            </a:pPr>
            <a:endParaRPr lang="en-US" sz="2199" dirty="0">
              <a:solidFill>
                <a:srgbClr val="232526"/>
              </a:solidFill>
              <a:latin typeface="Public Sans"/>
            </a:endParaRPr>
          </a:p>
        </p:txBody>
      </p:sp>
      <p:sp>
        <p:nvSpPr>
          <p:cNvPr id="3" name="TextBox 3"/>
          <p:cNvSpPr txBox="1"/>
          <p:nvPr/>
        </p:nvSpPr>
        <p:spPr>
          <a:xfrm>
            <a:off x="1028700" y="638174"/>
            <a:ext cx="13572076" cy="733426"/>
          </a:xfrm>
          <a:prstGeom prst="rect">
            <a:avLst/>
          </a:prstGeom>
        </p:spPr>
        <p:txBody>
          <a:bodyPr lIns="0" tIns="0" rIns="0" bIns="0" rtlCol="0" anchor="t">
            <a:spAutoFit/>
          </a:bodyPr>
          <a:lstStyle/>
          <a:p>
            <a:pPr algn="just">
              <a:lnSpc>
                <a:spcPts val="4500"/>
              </a:lnSpc>
            </a:pPr>
            <a:r>
              <a:rPr lang="en-US" sz="4500" dirty="0">
                <a:solidFill>
                  <a:srgbClr val="232526"/>
                </a:solidFill>
                <a:latin typeface="Agrandir Narrow Bold"/>
              </a:rPr>
              <a:t>PROJECT RECOMMENDATIONS AND LIMITATIONS</a:t>
            </a:r>
          </a:p>
        </p:txBody>
      </p:sp>
      <p:sp>
        <p:nvSpPr>
          <p:cNvPr id="4" name="TextBox 4"/>
          <p:cNvSpPr txBox="1"/>
          <p:nvPr/>
        </p:nvSpPr>
        <p:spPr>
          <a:xfrm>
            <a:off x="17930036" y="9721949"/>
            <a:ext cx="270371"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000">
                <a:alpha val="100000"/>
              </a:srgbClr>
            </a:gs>
            <a:gs pos="100000">
              <a:srgbClr val="737373">
                <a:alpha val="100000"/>
              </a:srgbClr>
            </a:gs>
          </a:gsLst>
          <a:lin ang="0"/>
        </a:gra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887271" y="-376440"/>
            <a:ext cx="11039924" cy="11039880"/>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4962" r="-24962"/>
              </a:stretch>
            </a:blipFill>
          </p:spPr>
          <p:txBody>
            <a:bodyPr/>
            <a:lstStyle/>
            <a:p>
              <a:endParaRPr lang="ar-SA"/>
            </a:p>
          </p:txBody>
        </p:sp>
      </p:grpSp>
      <p:sp>
        <p:nvSpPr>
          <p:cNvPr id="4" name="TextBox 4"/>
          <p:cNvSpPr txBox="1"/>
          <p:nvPr/>
        </p:nvSpPr>
        <p:spPr>
          <a:xfrm>
            <a:off x="1028700" y="1686074"/>
            <a:ext cx="9243838" cy="733425"/>
          </a:xfrm>
          <a:prstGeom prst="rect">
            <a:avLst/>
          </a:prstGeom>
        </p:spPr>
        <p:txBody>
          <a:bodyPr lIns="0" tIns="0" rIns="0" bIns="0" rtlCol="0" anchor="t">
            <a:spAutoFit/>
          </a:bodyPr>
          <a:lstStyle/>
          <a:p>
            <a:pPr marL="0" lvl="0" indent="0" algn="l">
              <a:lnSpc>
                <a:spcPts val="4500"/>
              </a:lnSpc>
              <a:spcBef>
                <a:spcPct val="0"/>
              </a:spcBef>
            </a:pPr>
            <a:r>
              <a:rPr lang="en-US" sz="4500" dirty="0">
                <a:solidFill>
                  <a:srgbClr val="D9D9D9"/>
                </a:solidFill>
                <a:latin typeface="Agrandir Narrow Bold"/>
              </a:rPr>
              <a:t>RELATED WORKS</a:t>
            </a:r>
          </a:p>
        </p:txBody>
      </p:sp>
      <p:sp>
        <p:nvSpPr>
          <p:cNvPr id="5" name="TextBox 5"/>
          <p:cNvSpPr txBox="1"/>
          <p:nvPr/>
        </p:nvSpPr>
        <p:spPr>
          <a:xfrm>
            <a:off x="1028700" y="2532793"/>
            <a:ext cx="9243838" cy="1172547"/>
          </a:xfrm>
          <a:prstGeom prst="rect">
            <a:avLst/>
          </a:prstGeom>
        </p:spPr>
        <p:txBody>
          <a:bodyPr lIns="0" tIns="0" rIns="0" bIns="0" rtlCol="0" anchor="t">
            <a:spAutoFit/>
          </a:bodyPr>
          <a:lstStyle/>
          <a:p>
            <a:pPr>
              <a:lnSpc>
                <a:spcPts val="3079"/>
              </a:lnSpc>
            </a:pPr>
            <a:r>
              <a:rPr lang="en-US" sz="2199" dirty="0">
                <a:solidFill>
                  <a:srgbClr val="D9D9D9"/>
                </a:solidFill>
                <a:latin typeface="Public Sans"/>
              </a:rPr>
              <a:t>This section presents the works most relevant to our work using the Adaptive environment for plants.</a:t>
            </a:r>
          </a:p>
          <a:p>
            <a:pPr marL="0" lvl="0" indent="0" algn="l">
              <a:lnSpc>
                <a:spcPts val="3079"/>
              </a:lnSpc>
              <a:spcBef>
                <a:spcPct val="0"/>
              </a:spcBef>
            </a:pPr>
            <a:endParaRPr lang="en-US" sz="2199" dirty="0">
              <a:solidFill>
                <a:srgbClr val="D9D9D9"/>
              </a:solidFill>
              <a:latin typeface="Public Sans"/>
            </a:endParaRPr>
          </a:p>
        </p:txBody>
      </p:sp>
      <p:sp>
        <p:nvSpPr>
          <p:cNvPr id="6" name="TextBox 6"/>
          <p:cNvSpPr txBox="1"/>
          <p:nvPr/>
        </p:nvSpPr>
        <p:spPr>
          <a:xfrm>
            <a:off x="17955171" y="9721949"/>
            <a:ext cx="220100" cy="565051"/>
          </a:xfrm>
          <a:prstGeom prst="rect">
            <a:avLst/>
          </a:prstGeom>
        </p:spPr>
        <p:txBody>
          <a:bodyPr lIns="0" tIns="0" rIns="0" bIns="0" rtlCol="0" anchor="t">
            <a:spAutoFit/>
          </a:bodyPr>
          <a:lstStyle/>
          <a:p>
            <a:pPr algn="ctr">
              <a:lnSpc>
                <a:spcPts val="3500"/>
              </a:lnSpc>
              <a:spcBef>
                <a:spcPct val="0"/>
              </a:spcBef>
            </a:pPr>
            <a:r>
              <a:rPr lang="en-US" sz="3500" dirty="0">
                <a:solidFill>
                  <a:srgbClr val="D9D9D9"/>
                </a:solidFill>
                <a:latin typeface="Agrandir Narrow Bold"/>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7955749" y="6784082"/>
            <a:ext cx="7422655" cy="2474218"/>
          </a:xfrm>
          <a:custGeom>
            <a:avLst/>
            <a:gdLst/>
            <a:ahLst/>
            <a:cxnLst/>
            <a:rect l="l" t="t" r="r" b="b"/>
            <a:pathLst>
              <a:path w="7422655" h="2474218">
                <a:moveTo>
                  <a:pt x="0" y="0"/>
                </a:moveTo>
                <a:lnTo>
                  <a:pt x="7422655" y="0"/>
                </a:lnTo>
                <a:lnTo>
                  <a:pt x="7422655" y="2474218"/>
                </a:lnTo>
                <a:lnTo>
                  <a:pt x="0" y="2474218"/>
                </a:lnTo>
                <a:lnTo>
                  <a:pt x="0" y="0"/>
                </a:lnTo>
                <a:close/>
              </a:path>
            </a:pathLst>
          </a:custGeom>
          <a:blipFill>
            <a:blip r:embed="rId3"/>
            <a:stretch>
              <a:fillRect/>
            </a:stretch>
          </a:blipFill>
        </p:spPr>
        <p:txBody>
          <a:bodyPr/>
          <a:lstStyle/>
          <a:p>
            <a:endParaRPr lang="ar-SA"/>
          </a:p>
        </p:txBody>
      </p:sp>
      <p:sp>
        <p:nvSpPr>
          <p:cNvPr id="3" name="Freeform 3"/>
          <p:cNvSpPr/>
          <p:nvPr/>
        </p:nvSpPr>
        <p:spPr>
          <a:xfrm>
            <a:off x="1028700" y="1028700"/>
            <a:ext cx="5773290" cy="8229600"/>
          </a:xfrm>
          <a:custGeom>
            <a:avLst/>
            <a:gdLst/>
            <a:ahLst/>
            <a:cxnLst/>
            <a:rect l="l" t="t" r="r" b="b"/>
            <a:pathLst>
              <a:path w="5773290" h="8229600">
                <a:moveTo>
                  <a:pt x="0" y="0"/>
                </a:moveTo>
                <a:lnTo>
                  <a:pt x="5773290" y="0"/>
                </a:lnTo>
                <a:lnTo>
                  <a:pt x="5773290" y="8229600"/>
                </a:lnTo>
                <a:lnTo>
                  <a:pt x="0" y="8229600"/>
                </a:lnTo>
                <a:lnTo>
                  <a:pt x="0" y="0"/>
                </a:lnTo>
                <a:close/>
              </a:path>
            </a:pathLst>
          </a:custGeom>
          <a:blipFill>
            <a:blip r:embed="rId4"/>
            <a:stretch>
              <a:fillRect l="-76707" r="-76707"/>
            </a:stretch>
          </a:blipFill>
        </p:spPr>
        <p:txBody>
          <a:bodyPr/>
          <a:lstStyle/>
          <a:p>
            <a:endParaRPr lang="ar-SA"/>
          </a:p>
        </p:txBody>
      </p:sp>
      <p:sp>
        <p:nvSpPr>
          <p:cNvPr id="4" name="TextBox 4"/>
          <p:cNvSpPr txBox="1"/>
          <p:nvPr/>
        </p:nvSpPr>
        <p:spPr>
          <a:xfrm>
            <a:off x="6993660" y="1000125"/>
            <a:ext cx="10265640" cy="851643"/>
          </a:xfrm>
          <a:prstGeom prst="rect">
            <a:avLst/>
          </a:prstGeom>
        </p:spPr>
        <p:txBody>
          <a:bodyPr lIns="0" tIns="0" rIns="0" bIns="0" rtlCol="0" anchor="t">
            <a:spAutoFit/>
          </a:bodyPr>
          <a:lstStyle/>
          <a:p>
            <a:pPr>
              <a:lnSpc>
                <a:spcPts val="2200"/>
              </a:lnSpc>
            </a:pPr>
            <a:r>
              <a:rPr lang="en-US" sz="2200" dirty="0">
                <a:solidFill>
                  <a:srgbClr val="232526"/>
                </a:solidFill>
                <a:latin typeface="Agrandir Narrow Bold"/>
              </a:rPr>
              <a:t>Time Domain Transmissiometry-Based Sensor for Simultaneously Measuring Soil Water Content, Electrical Conductivity, Temperature, and Matric Potential:</a:t>
            </a:r>
          </a:p>
          <a:p>
            <a:pPr marL="0" lvl="0" indent="0" algn="l">
              <a:lnSpc>
                <a:spcPts val="2200"/>
              </a:lnSpc>
              <a:spcBef>
                <a:spcPct val="0"/>
              </a:spcBef>
            </a:pPr>
            <a:endParaRPr lang="en-US" sz="2200" dirty="0">
              <a:solidFill>
                <a:srgbClr val="232526"/>
              </a:solidFill>
              <a:latin typeface="Agrandir Narrow Bold"/>
            </a:endParaRPr>
          </a:p>
        </p:txBody>
      </p:sp>
      <p:sp>
        <p:nvSpPr>
          <p:cNvPr id="5" name="TextBox 5"/>
          <p:cNvSpPr txBox="1"/>
          <p:nvPr/>
        </p:nvSpPr>
        <p:spPr>
          <a:xfrm>
            <a:off x="6993660" y="1856105"/>
            <a:ext cx="10265640" cy="3940887"/>
          </a:xfrm>
          <a:prstGeom prst="rect">
            <a:avLst/>
          </a:prstGeom>
        </p:spPr>
        <p:txBody>
          <a:bodyPr lIns="0" tIns="0" rIns="0" bIns="0" rtlCol="0" anchor="t">
            <a:spAutoFit/>
          </a:bodyPr>
          <a:lstStyle/>
          <a:p>
            <a:pPr algn="just">
              <a:lnSpc>
                <a:spcPts val="3079"/>
              </a:lnSpc>
            </a:pPr>
            <a:r>
              <a:rPr lang="en-US" sz="2199" dirty="0">
                <a:solidFill>
                  <a:srgbClr val="232526"/>
                </a:solidFill>
                <a:latin typeface="Public Sans"/>
              </a:rPr>
              <a:t>This study creates a sensor measuring multiple soil properties using capacitance and transmissiometry. Tests showed accurate results, minimal temp. impact, except for matric potential below -100 kPa. </a:t>
            </a:r>
          </a:p>
          <a:p>
            <a:pPr algn="just">
              <a:lnSpc>
                <a:spcPts val="3079"/>
              </a:lnSpc>
            </a:pPr>
            <a:endParaRPr lang="en-US" sz="2199" dirty="0">
              <a:solidFill>
                <a:srgbClr val="232526"/>
              </a:solidFill>
              <a:latin typeface="Public Sans"/>
            </a:endParaRPr>
          </a:p>
          <a:p>
            <a:pPr algn="just">
              <a:lnSpc>
                <a:spcPts val="3079"/>
              </a:lnSpc>
            </a:pPr>
            <a:r>
              <a:rPr lang="en-US" sz="2199" dirty="0">
                <a:solidFill>
                  <a:srgbClr val="232526"/>
                </a:solidFill>
                <a:latin typeface="Public Sans"/>
              </a:rPr>
              <a:t>The flaws in the study are:</a:t>
            </a:r>
          </a:p>
          <a:p>
            <a:pPr marL="474979" lvl="1" indent="-237490" algn="just">
              <a:lnSpc>
                <a:spcPts val="3079"/>
              </a:lnSpc>
              <a:buFont typeface="Arial"/>
              <a:buChar char="•"/>
            </a:pPr>
            <a:r>
              <a:rPr lang="en-US" sz="2199" dirty="0">
                <a:solidFill>
                  <a:srgbClr val="232526"/>
                </a:solidFill>
                <a:latin typeface="Public Sans Bold"/>
              </a:rPr>
              <a:t>Matric Potential Limit:</a:t>
            </a:r>
            <a:r>
              <a:rPr lang="en-US" sz="2199" dirty="0">
                <a:solidFill>
                  <a:srgbClr val="232526"/>
                </a:solidFill>
                <a:latin typeface="Public Sans"/>
              </a:rPr>
              <a:t> Accuracy drops below -100 kPa matric potential.</a:t>
            </a:r>
          </a:p>
          <a:p>
            <a:pPr marL="474979" lvl="1" indent="-237490" algn="just">
              <a:lnSpc>
                <a:spcPts val="3079"/>
              </a:lnSpc>
              <a:buFont typeface="Arial"/>
              <a:buChar char="•"/>
            </a:pPr>
            <a:r>
              <a:rPr lang="en-US" sz="2199" dirty="0">
                <a:solidFill>
                  <a:srgbClr val="232526"/>
                </a:solidFill>
                <a:latin typeface="Public Sans Bold"/>
              </a:rPr>
              <a:t>Lab vs. Field Discrepancies:</a:t>
            </a:r>
            <a:r>
              <a:rPr lang="en-US" sz="2199" dirty="0">
                <a:solidFill>
                  <a:srgbClr val="232526"/>
                </a:solidFill>
                <a:latin typeface="Public Sans"/>
              </a:rPr>
              <a:t> Variations between lab and field impact accuracy.</a:t>
            </a:r>
          </a:p>
          <a:p>
            <a:pPr marL="474979" lvl="1" indent="-237490" algn="just">
              <a:lnSpc>
                <a:spcPts val="3079"/>
              </a:lnSpc>
              <a:buFont typeface="Arial"/>
              <a:buChar char="•"/>
            </a:pPr>
            <a:r>
              <a:rPr lang="en-US" sz="2199" dirty="0">
                <a:solidFill>
                  <a:srgbClr val="232526"/>
                </a:solidFill>
                <a:latin typeface="Public Sans Bold"/>
              </a:rPr>
              <a:t>Reliability Questions:</a:t>
            </a:r>
            <a:r>
              <a:rPr lang="en-US" sz="2199" dirty="0">
                <a:solidFill>
                  <a:srgbClr val="232526"/>
                </a:solidFill>
                <a:latin typeface="Public Sans"/>
              </a:rPr>
              <a:t> Long-term real-world reliability needs more verification.</a:t>
            </a:r>
          </a:p>
        </p:txBody>
      </p:sp>
      <p:sp>
        <p:nvSpPr>
          <p:cNvPr id="6" name="TextBox 6"/>
          <p:cNvSpPr txBox="1"/>
          <p:nvPr/>
        </p:nvSpPr>
        <p:spPr>
          <a:xfrm>
            <a:off x="17932929" y="9721949"/>
            <a:ext cx="264583"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A6A6A6">
                <a:alpha val="100000"/>
              </a:srgbClr>
            </a:gs>
            <a:gs pos="100000">
              <a:srgbClr val="FFFF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3831288" y="7154760"/>
            <a:ext cx="3428012" cy="2605289"/>
          </a:xfrm>
          <a:custGeom>
            <a:avLst/>
            <a:gdLst/>
            <a:ahLst/>
            <a:cxnLst/>
            <a:rect l="l" t="t" r="r" b="b"/>
            <a:pathLst>
              <a:path w="3428012" h="2605289">
                <a:moveTo>
                  <a:pt x="0" y="0"/>
                </a:moveTo>
                <a:lnTo>
                  <a:pt x="3428012" y="0"/>
                </a:lnTo>
                <a:lnTo>
                  <a:pt x="3428012" y="2605289"/>
                </a:lnTo>
                <a:lnTo>
                  <a:pt x="0" y="2605289"/>
                </a:lnTo>
                <a:lnTo>
                  <a:pt x="0" y="0"/>
                </a:lnTo>
                <a:close/>
              </a:path>
            </a:pathLst>
          </a:custGeom>
          <a:blipFill>
            <a:blip r:embed="rId3"/>
            <a:stretch>
              <a:fillRect/>
            </a:stretch>
          </a:blipFill>
        </p:spPr>
        <p:txBody>
          <a:bodyPr/>
          <a:lstStyle/>
          <a:p>
            <a:endParaRPr lang="ar-SA"/>
          </a:p>
        </p:txBody>
      </p:sp>
      <p:sp>
        <p:nvSpPr>
          <p:cNvPr id="3" name="Freeform 3"/>
          <p:cNvSpPr/>
          <p:nvPr/>
        </p:nvSpPr>
        <p:spPr>
          <a:xfrm>
            <a:off x="1028700" y="1028700"/>
            <a:ext cx="5773290" cy="8256890"/>
          </a:xfrm>
          <a:custGeom>
            <a:avLst/>
            <a:gdLst/>
            <a:ahLst/>
            <a:cxnLst/>
            <a:rect l="l" t="t" r="r" b="b"/>
            <a:pathLst>
              <a:path w="5773290" h="8256890">
                <a:moveTo>
                  <a:pt x="0" y="0"/>
                </a:moveTo>
                <a:lnTo>
                  <a:pt x="5773290" y="0"/>
                </a:lnTo>
                <a:lnTo>
                  <a:pt x="5773290" y="8256890"/>
                </a:lnTo>
                <a:lnTo>
                  <a:pt x="0" y="8256890"/>
                </a:lnTo>
                <a:lnTo>
                  <a:pt x="0" y="0"/>
                </a:lnTo>
                <a:close/>
              </a:path>
            </a:pathLst>
          </a:custGeom>
          <a:blipFill>
            <a:blip r:embed="rId4"/>
            <a:stretch>
              <a:fillRect t="-2605" b="-2275"/>
            </a:stretch>
          </a:blipFill>
        </p:spPr>
        <p:txBody>
          <a:bodyPr/>
          <a:lstStyle/>
          <a:p>
            <a:endParaRPr lang="ar-SA"/>
          </a:p>
        </p:txBody>
      </p:sp>
      <p:sp>
        <p:nvSpPr>
          <p:cNvPr id="4" name="TextBox 4"/>
          <p:cNvSpPr txBox="1"/>
          <p:nvPr/>
        </p:nvSpPr>
        <p:spPr>
          <a:xfrm>
            <a:off x="6993660" y="1000125"/>
            <a:ext cx="10265640" cy="1189355"/>
          </a:xfrm>
          <a:prstGeom prst="rect">
            <a:avLst/>
          </a:prstGeom>
        </p:spPr>
        <p:txBody>
          <a:bodyPr lIns="0" tIns="0" rIns="0" bIns="0" rtlCol="0" anchor="t">
            <a:spAutoFit/>
          </a:bodyPr>
          <a:lstStyle/>
          <a:p>
            <a:pPr>
              <a:lnSpc>
                <a:spcPts val="2200"/>
              </a:lnSpc>
            </a:pPr>
            <a:r>
              <a:rPr lang="en-US" sz="2200" dirty="0">
                <a:solidFill>
                  <a:srgbClr val="232526"/>
                </a:solidFill>
                <a:latin typeface="Agrandir Narrow Bold"/>
              </a:rPr>
              <a:t>Moisture Detection in Tree Trunks in Semiarid Lands Using Low-Cost Non Invasive Capacitive Sensors with Statistical Based Anomaly Detection Approach:</a:t>
            </a:r>
          </a:p>
          <a:p>
            <a:pPr marL="0" lvl="0" indent="0" algn="l">
              <a:lnSpc>
                <a:spcPts val="2200"/>
              </a:lnSpc>
              <a:spcBef>
                <a:spcPct val="0"/>
              </a:spcBef>
            </a:pPr>
            <a:endParaRPr lang="en-US" sz="2200" dirty="0">
              <a:solidFill>
                <a:srgbClr val="232526"/>
              </a:solidFill>
              <a:latin typeface="Agrandir Narrow Bold"/>
            </a:endParaRPr>
          </a:p>
        </p:txBody>
      </p:sp>
      <p:sp>
        <p:nvSpPr>
          <p:cNvPr id="5" name="TextBox 5"/>
          <p:cNvSpPr txBox="1"/>
          <p:nvPr/>
        </p:nvSpPr>
        <p:spPr>
          <a:xfrm>
            <a:off x="6993660" y="2132330"/>
            <a:ext cx="10265640" cy="5857657"/>
          </a:xfrm>
          <a:prstGeom prst="rect">
            <a:avLst/>
          </a:prstGeom>
        </p:spPr>
        <p:txBody>
          <a:bodyPr lIns="0" tIns="0" rIns="0" bIns="0" rtlCol="0" anchor="t">
            <a:spAutoFit/>
          </a:bodyPr>
          <a:lstStyle/>
          <a:p>
            <a:pPr algn="just">
              <a:lnSpc>
                <a:spcPts val="3079"/>
              </a:lnSpc>
            </a:pPr>
            <a:r>
              <a:rPr lang="en-US" sz="2199" dirty="0">
                <a:solidFill>
                  <a:srgbClr val="232526"/>
                </a:solidFill>
                <a:latin typeface="Public Sans"/>
              </a:rPr>
              <a:t>The sensor, attached to diverse branches and trunks, maintains wood structure. Trunk moisture increase correlates with capacitance, indicating tree type differences. Data from healthy, unhealthy, and faulty trees were statistically examined. Anomalies were identified through eigenvector and eigenvalue analysis of the curve coefficient matrix.</a:t>
            </a:r>
          </a:p>
          <a:p>
            <a:pPr algn="just">
              <a:lnSpc>
                <a:spcPts val="3079"/>
              </a:lnSpc>
            </a:pPr>
            <a:endParaRPr lang="en-US" sz="2199" dirty="0">
              <a:solidFill>
                <a:srgbClr val="232526"/>
              </a:solidFill>
              <a:latin typeface="Public Sans"/>
            </a:endParaRPr>
          </a:p>
          <a:p>
            <a:pPr algn="just">
              <a:lnSpc>
                <a:spcPts val="3079"/>
              </a:lnSpc>
            </a:pPr>
            <a:r>
              <a:rPr lang="en-US" sz="2199" dirty="0">
                <a:solidFill>
                  <a:srgbClr val="232526"/>
                </a:solidFill>
                <a:latin typeface="Public Sans"/>
              </a:rPr>
              <a:t>The flaws in the study are:</a:t>
            </a:r>
          </a:p>
          <a:p>
            <a:pPr marL="474979" lvl="1" indent="-237490" algn="just">
              <a:lnSpc>
                <a:spcPts val="3079"/>
              </a:lnSpc>
              <a:buFont typeface="Arial"/>
              <a:buChar char="•"/>
            </a:pPr>
            <a:r>
              <a:rPr lang="en-US" sz="2199" dirty="0">
                <a:solidFill>
                  <a:srgbClr val="232526"/>
                </a:solidFill>
                <a:latin typeface="Public Sans Bold"/>
              </a:rPr>
              <a:t>Inconsistent Placement:</a:t>
            </a:r>
            <a:r>
              <a:rPr lang="en-US" sz="2199" dirty="0">
                <a:solidFill>
                  <a:srgbClr val="232526"/>
                </a:solidFill>
                <a:latin typeface="Public Sans"/>
              </a:rPr>
              <a:t> Minor variations in sensor positioning cause unreliable moisture readings.</a:t>
            </a:r>
          </a:p>
          <a:p>
            <a:pPr marL="474979" lvl="1" indent="-237490" algn="just">
              <a:lnSpc>
                <a:spcPts val="3079"/>
              </a:lnSpc>
              <a:buFont typeface="Arial"/>
              <a:buChar char="•"/>
            </a:pPr>
            <a:r>
              <a:rPr lang="en-US" sz="2199" dirty="0">
                <a:solidFill>
                  <a:srgbClr val="232526"/>
                </a:solidFill>
                <a:latin typeface="Public Sans Bold"/>
              </a:rPr>
              <a:t>Reliability Issues:</a:t>
            </a:r>
            <a:r>
              <a:rPr lang="en-US" sz="2199" dirty="0">
                <a:solidFill>
                  <a:srgbClr val="232526"/>
                </a:solidFill>
                <a:latin typeface="Public Sans"/>
              </a:rPr>
              <a:t> Achieving consistent sensor placement across trees is challenging, impacting data reliability.</a:t>
            </a:r>
          </a:p>
          <a:p>
            <a:pPr marL="474979" lvl="1" indent="-237490" algn="just">
              <a:lnSpc>
                <a:spcPts val="3079"/>
              </a:lnSpc>
              <a:buFont typeface="Arial"/>
              <a:buChar char="•"/>
            </a:pPr>
            <a:r>
              <a:rPr lang="en-US" sz="2199" dirty="0">
                <a:solidFill>
                  <a:srgbClr val="232526"/>
                </a:solidFill>
                <a:latin typeface="Public Sans Bold"/>
              </a:rPr>
              <a:t>Bark Impact:</a:t>
            </a:r>
            <a:r>
              <a:rPr lang="en-US" sz="2199" dirty="0">
                <a:solidFill>
                  <a:srgbClr val="232526"/>
                </a:solidFill>
                <a:latin typeface="Public Sans"/>
              </a:rPr>
              <a:t> Bark differences affect sensor contact, leading to inaccurate moisture measurements.</a:t>
            </a:r>
          </a:p>
          <a:p>
            <a:pPr algn="just">
              <a:lnSpc>
                <a:spcPts val="3079"/>
              </a:lnSpc>
            </a:pPr>
            <a:endParaRPr lang="en-US" sz="2199" dirty="0">
              <a:solidFill>
                <a:srgbClr val="232526"/>
              </a:solidFill>
              <a:latin typeface="Public Sans"/>
            </a:endParaRPr>
          </a:p>
          <a:p>
            <a:pPr marL="0" lvl="0" indent="0" algn="just">
              <a:lnSpc>
                <a:spcPts val="3079"/>
              </a:lnSpc>
              <a:spcBef>
                <a:spcPct val="0"/>
              </a:spcBef>
            </a:pPr>
            <a:endParaRPr lang="en-US" sz="2199" dirty="0">
              <a:solidFill>
                <a:srgbClr val="232526"/>
              </a:solidFill>
              <a:latin typeface="Public Sans"/>
            </a:endParaRPr>
          </a:p>
        </p:txBody>
      </p:sp>
      <p:sp>
        <p:nvSpPr>
          <p:cNvPr id="6" name="TextBox 6"/>
          <p:cNvSpPr txBox="1"/>
          <p:nvPr/>
        </p:nvSpPr>
        <p:spPr>
          <a:xfrm>
            <a:off x="17926315" y="9721949"/>
            <a:ext cx="277813" cy="565051"/>
          </a:xfrm>
          <a:prstGeom prst="rect">
            <a:avLst/>
          </a:prstGeom>
        </p:spPr>
        <p:txBody>
          <a:bodyPr lIns="0" tIns="0" rIns="0" bIns="0" rtlCol="0" anchor="t">
            <a:spAutoFit/>
          </a:bodyPr>
          <a:lstStyle/>
          <a:p>
            <a:pPr algn="ctr">
              <a:lnSpc>
                <a:spcPts val="3500"/>
              </a:lnSpc>
              <a:spcBef>
                <a:spcPct val="0"/>
              </a:spcBef>
            </a:pPr>
            <a:r>
              <a:rPr lang="en-US" sz="3500" dirty="0">
                <a:solidFill>
                  <a:srgbClr val="232526"/>
                </a:solidFill>
                <a:latin typeface="Agrandir Narrow Bold"/>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3031</Words>
  <Application>Microsoft Office PowerPoint</Application>
  <PresentationFormat>Custom</PresentationFormat>
  <Paragraphs>381</Paragraphs>
  <Slides>20</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Public Sans Semi-Bold</vt:lpstr>
      <vt:lpstr>Calibri</vt:lpstr>
      <vt:lpstr>Public Sans</vt:lpstr>
      <vt:lpstr>Public Sans Bold</vt:lpstr>
      <vt:lpstr>Agrandir Narrow</vt:lpstr>
      <vt:lpstr>Agrandir Narrow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E F I P C I O T</dc:title>
  <cp:lastModifiedBy>Osama AL-Juhani</cp:lastModifiedBy>
  <cp:revision>23</cp:revision>
  <dcterms:created xsi:type="dcterms:W3CDTF">2006-08-16T00:00:00Z</dcterms:created>
  <dcterms:modified xsi:type="dcterms:W3CDTF">2023-08-13T06:33:44Z</dcterms:modified>
  <dc:identifier>DAFrKlJWcCs</dc:identifier>
</cp:coreProperties>
</file>

<file path=docProps/thumbnail.jpeg>
</file>